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4" r:id="rId2"/>
    <p:sldId id="387" r:id="rId3"/>
    <p:sldId id="388" r:id="rId4"/>
    <p:sldId id="389" r:id="rId5"/>
    <p:sldId id="391" r:id="rId6"/>
    <p:sldId id="392" r:id="rId7"/>
    <p:sldId id="390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86" r:id="rId30"/>
    <p:sldId id="394" r:id="rId31"/>
    <p:sldId id="395" r:id="rId32"/>
    <p:sldId id="393" r:id="rId33"/>
  </p:sldIdLst>
  <p:sldSz cx="10083800" cy="7562850"/>
  <p:notesSz cx="10083800" cy="75628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28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20900" y="554320"/>
            <a:ext cx="584200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570" y="4235196"/>
            <a:ext cx="705866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95580">
              <a:lnSpc>
                <a:spcPts val="16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95580">
              <a:lnSpc>
                <a:spcPts val="16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4190" y="1739455"/>
            <a:ext cx="4386453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3157" y="1739455"/>
            <a:ext cx="4386453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95580">
              <a:lnSpc>
                <a:spcPts val="16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95580">
              <a:lnSpc>
                <a:spcPts val="16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95580">
              <a:lnSpc>
                <a:spcPts val="16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75689" y="241899"/>
            <a:ext cx="7932420" cy="1320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6255" y="1722720"/>
            <a:ext cx="9051289" cy="3220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271009" y="6875419"/>
            <a:ext cx="1545589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4190" y="7033450"/>
            <a:ext cx="2319274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0050" y="6875419"/>
            <a:ext cx="309879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95580">
              <a:lnSpc>
                <a:spcPts val="16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1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7170" y="2949540"/>
            <a:ext cx="45599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000000"/>
                </a:solidFill>
              </a:rPr>
              <a:t>Higher </a:t>
            </a:r>
            <a:r>
              <a:rPr sz="3200" spc="-5" dirty="0">
                <a:solidFill>
                  <a:srgbClr val="000000"/>
                </a:solidFill>
              </a:rPr>
              <a:t>Block</a:t>
            </a:r>
            <a:r>
              <a:rPr sz="3200" spc="-20" dirty="0">
                <a:solidFill>
                  <a:srgbClr val="000000"/>
                </a:solidFill>
              </a:rPr>
              <a:t> </a:t>
            </a:r>
            <a:r>
              <a:rPr sz="3200" spc="-10" dirty="0">
                <a:solidFill>
                  <a:srgbClr val="000000"/>
                </a:solidFill>
              </a:rPr>
              <a:t>Dimensions</a:t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9560" y="554320"/>
            <a:ext cx="69494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Setting up </a:t>
            </a:r>
            <a:r>
              <a:rPr spc="-10" dirty="0"/>
              <a:t>the </a:t>
            </a:r>
            <a:r>
              <a:rPr spc="-5" dirty="0"/>
              <a:t>thread</a:t>
            </a:r>
            <a:r>
              <a:rPr spc="-50" dirty="0"/>
              <a:t> </a:t>
            </a:r>
            <a:r>
              <a:rPr spc="-5" dirty="0"/>
              <a:t>blocks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419100" marR="5080">
              <a:lnSpc>
                <a:spcPts val="3120"/>
              </a:lnSpc>
              <a:spcBef>
                <a:spcPts val="405"/>
              </a:spcBef>
            </a:pPr>
            <a:r>
              <a:rPr sz="2800" spc="-10" dirty="0"/>
              <a:t>The </a:t>
            </a:r>
            <a:r>
              <a:rPr sz="2800" spc="-5" dirty="0"/>
              <a:t>dim3 data </a:t>
            </a:r>
            <a:r>
              <a:rPr sz="2800" dirty="0"/>
              <a:t>type can </a:t>
            </a:r>
            <a:r>
              <a:rPr sz="2800" spc="-5" dirty="0"/>
              <a:t>be used </a:t>
            </a:r>
            <a:r>
              <a:rPr sz="2800" dirty="0"/>
              <a:t>to </a:t>
            </a:r>
            <a:r>
              <a:rPr sz="2800" spc="-5" dirty="0"/>
              <a:t>define </a:t>
            </a:r>
            <a:r>
              <a:rPr sz="2800" dirty="0"/>
              <a:t>a </a:t>
            </a:r>
            <a:r>
              <a:rPr sz="2800" spc="-5" dirty="0"/>
              <a:t>one-, two-,  or three-dimensional </a:t>
            </a:r>
            <a:r>
              <a:rPr sz="2800" dirty="0"/>
              <a:t>“size” </a:t>
            </a:r>
            <a:r>
              <a:rPr sz="2800" spc="-5" dirty="0"/>
              <a:t>for </a:t>
            </a:r>
            <a:r>
              <a:rPr sz="2800" dirty="0"/>
              <a:t>a </a:t>
            </a:r>
            <a:r>
              <a:rPr sz="2800" spc="-5" dirty="0"/>
              <a:t>thread or </a:t>
            </a:r>
            <a:r>
              <a:rPr sz="2800" dirty="0"/>
              <a:t>grid</a:t>
            </a:r>
            <a:r>
              <a:rPr sz="2800" spc="-5" dirty="0"/>
              <a:t> block</a:t>
            </a:r>
            <a:endParaRPr sz="2800"/>
          </a:p>
          <a:p>
            <a:pPr marL="850900" indent="-288290">
              <a:lnSpc>
                <a:spcPct val="100000"/>
              </a:lnSpc>
              <a:spcBef>
                <a:spcPts val="455"/>
              </a:spcBef>
              <a:buSzPct val="75000"/>
              <a:buFont typeface="Arial"/>
              <a:buChar char="–"/>
              <a:tabLst>
                <a:tab pos="850900" algn="l"/>
                <a:tab pos="851535" algn="l"/>
              </a:tabLst>
            </a:pPr>
            <a:r>
              <a:rPr sz="2400" b="1" spc="-5" dirty="0">
                <a:latin typeface="Courier New"/>
                <a:cs typeface="Courier New"/>
              </a:rPr>
              <a:t>dim3</a:t>
            </a:r>
            <a:r>
              <a:rPr sz="2400" b="1" spc="-10" dirty="0">
                <a:latin typeface="Courier New"/>
                <a:cs typeface="Courier New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blk(3)</a:t>
            </a:r>
            <a:endParaRPr sz="2400">
              <a:latin typeface="Courier New"/>
              <a:cs typeface="Courier New"/>
            </a:endParaRPr>
          </a:p>
          <a:p>
            <a:pPr marL="1282700" lvl="1" indent="-215900">
              <a:lnSpc>
                <a:spcPct val="100000"/>
              </a:lnSpc>
              <a:spcBef>
                <a:spcPts val="620"/>
              </a:spcBef>
              <a:buSzPct val="45000"/>
              <a:buChar char="●"/>
              <a:tabLst>
                <a:tab pos="1283335" algn="l"/>
              </a:tabLst>
            </a:pPr>
            <a:r>
              <a:rPr sz="2000" spc="-5" dirty="0">
                <a:latin typeface="Arial"/>
                <a:cs typeface="Arial"/>
              </a:rPr>
              <a:t>defines </a:t>
            </a:r>
            <a:r>
              <a:rPr sz="2000" dirty="0">
                <a:latin typeface="Arial"/>
                <a:cs typeface="Arial"/>
              </a:rPr>
              <a:t>a variable </a:t>
            </a:r>
            <a:r>
              <a:rPr sz="2000" spc="-5" dirty="0">
                <a:latin typeface="Arial"/>
                <a:cs typeface="Arial"/>
              </a:rPr>
              <a:t>“dim” representing </a:t>
            </a:r>
            <a:r>
              <a:rPr sz="2000" dirty="0">
                <a:latin typeface="Arial"/>
                <a:cs typeface="Arial"/>
              </a:rPr>
              <a:t>a 3x1x1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block</a:t>
            </a:r>
            <a:endParaRPr sz="2000">
              <a:latin typeface="Arial"/>
              <a:cs typeface="Arial"/>
            </a:endParaRPr>
          </a:p>
          <a:p>
            <a:pPr marL="850900" indent="-288290">
              <a:lnSpc>
                <a:spcPct val="100000"/>
              </a:lnSpc>
              <a:spcBef>
                <a:spcPts val="229"/>
              </a:spcBef>
              <a:buSzPct val="75000"/>
              <a:buFont typeface="Arial"/>
              <a:buChar char="–"/>
              <a:tabLst>
                <a:tab pos="850900" algn="l"/>
                <a:tab pos="851535" algn="l"/>
              </a:tabLst>
            </a:pPr>
            <a:r>
              <a:rPr sz="2400" b="1" spc="-5" dirty="0">
                <a:latin typeface="Courier New"/>
                <a:cs typeface="Courier New"/>
              </a:rPr>
              <a:t>dim3 blk(3,</a:t>
            </a:r>
            <a:r>
              <a:rPr sz="2400" b="1" spc="-15" dirty="0">
                <a:latin typeface="Courier New"/>
                <a:cs typeface="Courier New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4)</a:t>
            </a:r>
            <a:endParaRPr sz="2400">
              <a:latin typeface="Courier New"/>
              <a:cs typeface="Courier New"/>
            </a:endParaRPr>
          </a:p>
          <a:p>
            <a:pPr marL="1282700" lvl="1" indent="-215900">
              <a:lnSpc>
                <a:spcPct val="100000"/>
              </a:lnSpc>
              <a:spcBef>
                <a:spcPts val="620"/>
              </a:spcBef>
              <a:buSzPct val="45000"/>
              <a:buChar char="●"/>
              <a:tabLst>
                <a:tab pos="1283335" algn="l"/>
              </a:tabLst>
            </a:pPr>
            <a:r>
              <a:rPr sz="2000" spc="-5" dirty="0">
                <a:latin typeface="Arial"/>
                <a:cs typeface="Arial"/>
              </a:rPr>
              <a:t>defines </a:t>
            </a:r>
            <a:r>
              <a:rPr sz="2000" dirty="0">
                <a:latin typeface="Arial"/>
                <a:cs typeface="Arial"/>
              </a:rPr>
              <a:t>a variable </a:t>
            </a:r>
            <a:r>
              <a:rPr sz="2000" spc="-5" dirty="0">
                <a:latin typeface="Arial"/>
                <a:cs typeface="Arial"/>
              </a:rPr>
              <a:t>“dim” representing </a:t>
            </a:r>
            <a:r>
              <a:rPr sz="2000" dirty="0">
                <a:latin typeface="Arial"/>
                <a:cs typeface="Arial"/>
              </a:rPr>
              <a:t>a 3x4x1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block</a:t>
            </a:r>
            <a:endParaRPr sz="2000">
              <a:latin typeface="Arial"/>
              <a:cs typeface="Arial"/>
            </a:endParaRPr>
          </a:p>
          <a:p>
            <a:pPr marL="561975">
              <a:lnSpc>
                <a:spcPct val="100000"/>
              </a:lnSpc>
              <a:spcBef>
                <a:spcPts val="219"/>
              </a:spcBef>
              <a:tabLst>
                <a:tab pos="850900" algn="l"/>
              </a:tabLst>
            </a:pPr>
            <a:r>
              <a:rPr sz="2700" spc="-7" baseline="9259" dirty="0"/>
              <a:t>–	</a:t>
            </a:r>
            <a:r>
              <a:rPr sz="2400" b="1" spc="-5" dirty="0">
                <a:latin typeface="Courier New"/>
                <a:cs typeface="Courier New"/>
              </a:rPr>
              <a:t>dim3 blk(3, 4,</a:t>
            </a:r>
            <a:r>
              <a:rPr sz="2400" b="1" spc="-15" dirty="0">
                <a:latin typeface="Courier New"/>
                <a:cs typeface="Courier New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7)</a:t>
            </a:r>
            <a:endParaRPr sz="2400">
              <a:latin typeface="Courier New"/>
              <a:cs typeface="Courier New"/>
            </a:endParaRPr>
          </a:p>
          <a:p>
            <a:pPr marL="1282700" lvl="1" indent="-215900">
              <a:lnSpc>
                <a:spcPct val="100000"/>
              </a:lnSpc>
              <a:spcBef>
                <a:spcPts val="630"/>
              </a:spcBef>
              <a:buSzPct val="45000"/>
              <a:buChar char="●"/>
              <a:tabLst>
                <a:tab pos="1283335" algn="l"/>
              </a:tabLst>
            </a:pPr>
            <a:r>
              <a:rPr sz="2000" spc="-5" dirty="0">
                <a:latin typeface="Arial"/>
                <a:cs typeface="Arial"/>
              </a:rPr>
              <a:t>defines </a:t>
            </a:r>
            <a:r>
              <a:rPr sz="2000" dirty="0">
                <a:latin typeface="Arial"/>
                <a:cs typeface="Arial"/>
              </a:rPr>
              <a:t>a variable </a:t>
            </a:r>
            <a:r>
              <a:rPr sz="2000" spc="-5" dirty="0">
                <a:latin typeface="Arial"/>
                <a:cs typeface="Arial"/>
              </a:rPr>
              <a:t>“dim” representing </a:t>
            </a:r>
            <a:r>
              <a:rPr sz="2000" dirty="0">
                <a:latin typeface="Arial"/>
                <a:cs typeface="Arial"/>
              </a:rPr>
              <a:t>a 3x4x7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block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8570" y="554320"/>
            <a:ext cx="24796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68084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Launch </a:t>
            </a:r>
            <a:r>
              <a:rPr sz="2800" dirty="0">
                <a:latin typeface="Arial"/>
                <a:cs typeface="Arial"/>
              </a:rPr>
              <a:t>3 </a:t>
            </a:r>
            <a:r>
              <a:rPr sz="2800" spc="-5" dirty="0">
                <a:latin typeface="Arial"/>
                <a:cs typeface="Arial"/>
              </a:rPr>
              <a:t>blocks, 16 threads per block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(1D)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0" y="31133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3002880"/>
            <a:ext cx="1605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The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same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440" y="47897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289" y="4679280"/>
            <a:ext cx="8533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Launch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(16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1290" dirty="0">
                <a:latin typeface="Arial"/>
                <a:cs typeface="Arial"/>
              </a:rPr>
              <a:t>´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4)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blocks,</a:t>
            </a:r>
            <a:r>
              <a:rPr sz="2800" dirty="0">
                <a:latin typeface="Arial"/>
                <a:cs typeface="Arial"/>
              </a:rPr>
              <a:t> (8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1290" dirty="0">
                <a:latin typeface="Arial"/>
                <a:cs typeface="Arial"/>
              </a:rPr>
              <a:t>´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8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1290" dirty="0">
                <a:latin typeface="Arial"/>
                <a:cs typeface="Arial"/>
              </a:rPr>
              <a:t>´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8) threads </a:t>
            </a:r>
            <a:r>
              <a:rPr sz="2800" dirty="0">
                <a:latin typeface="Arial"/>
                <a:cs typeface="Arial"/>
              </a:rPr>
              <a:t>per</a:t>
            </a:r>
            <a:r>
              <a:rPr sz="2800" spc="-5" dirty="0">
                <a:latin typeface="Arial"/>
                <a:cs typeface="Arial"/>
              </a:rPr>
              <a:t> block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43200" y="2286600"/>
            <a:ext cx="4572000" cy="62738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1140"/>
              </a:spcBef>
            </a:pPr>
            <a:r>
              <a:rPr sz="1800" spc="-5" dirty="0">
                <a:latin typeface="Courier New"/>
                <a:cs typeface="Courier New"/>
              </a:rPr>
              <a:t>mykernel&lt;&lt;&lt;3, 16&gt;&gt;&gt;(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43200" y="3429599"/>
            <a:ext cx="4572000" cy="114808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182880">
              <a:lnSpc>
                <a:spcPts val="2100"/>
              </a:lnSpc>
              <a:spcBef>
                <a:spcPts val="1140"/>
              </a:spcBef>
            </a:pPr>
            <a:r>
              <a:rPr sz="1800" b="1" spc="-5" dirty="0">
                <a:latin typeface="Courier New"/>
                <a:cs typeface="Courier New"/>
              </a:rPr>
              <a:t>dim3</a:t>
            </a:r>
            <a:r>
              <a:rPr sz="1800" b="1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grid(3);</a:t>
            </a:r>
            <a:endParaRPr sz="1800">
              <a:latin typeface="Courier New"/>
              <a:cs typeface="Courier New"/>
            </a:endParaRPr>
          </a:p>
          <a:p>
            <a:pPr marL="182880" marR="403860">
              <a:lnSpc>
                <a:spcPts val="2039"/>
              </a:lnSpc>
              <a:spcBef>
                <a:spcPts val="105"/>
              </a:spcBef>
            </a:pPr>
            <a:r>
              <a:rPr sz="1800" b="1" spc="-5" dirty="0">
                <a:latin typeface="Courier New"/>
                <a:cs typeface="Courier New"/>
              </a:rPr>
              <a:t>dim3 </a:t>
            </a:r>
            <a:r>
              <a:rPr sz="1800" spc="-5" dirty="0">
                <a:latin typeface="Courier New"/>
                <a:cs typeface="Courier New"/>
              </a:rPr>
              <a:t>block(16);  mykernel&lt;&lt;&lt;grid, block&gt;&gt;&gt;(</a:t>
            </a:r>
            <a:r>
              <a:rPr sz="1800" spc="-9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43200" y="5253320"/>
            <a:ext cx="4572000" cy="1148080"/>
          </a:xfrm>
          <a:custGeom>
            <a:avLst/>
            <a:gdLst/>
            <a:ahLst/>
            <a:cxnLst/>
            <a:rect l="l" t="t" r="r" b="b"/>
            <a:pathLst>
              <a:path w="4572000" h="1148079">
                <a:moveTo>
                  <a:pt x="4572000" y="0"/>
                </a:moveTo>
                <a:lnTo>
                  <a:pt x="0" y="0"/>
                </a:lnTo>
                <a:lnTo>
                  <a:pt x="0" y="1148080"/>
                </a:lnTo>
                <a:lnTo>
                  <a:pt x="4572000" y="1148080"/>
                </a:lnTo>
                <a:lnTo>
                  <a:pt x="45720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43200" y="5253320"/>
            <a:ext cx="4572000" cy="1148080"/>
          </a:xfrm>
          <a:custGeom>
            <a:avLst/>
            <a:gdLst/>
            <a:ahLst/>
            <a:cxnLst/>
            <a:rect l="l" t="t" r="r" b="b"/>
            <a:pathLst>
              <a:path w="4572000" h="1148079">
                <a:moveTo>
                  <a:pt x="2286000" y="1148080"/>
                </a:moveTo>
                <a:lnTo>
                  <a:pt x="0" y="1148080"/>
                </a:lnTo>
                <a:lnTo>
                  <a:pt x="0" y="0"/>
                </a:lnTo>
                <a:lnTo>
                  <a:pt x="4572000" y="0"/>
                </a:lnTo>
                <a:lnTo>
                  <a:pt x="4572000" y="1148080"/>
                </a:lnTo>
                <a:lnTo>
                  <a:pt x="2286000" y="114808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926079" y="5385399"/>
            <a:ext cx="3990340" cy="81788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R="5080" algn="just">
              <a:lnSpc>
                <a:spcPts val="2039"/>
              </a:lnSpc>
              <a:spcBef>
                <a:spcPts val="265"/>
              </a:spcBef>
            </a:pPr>
            <a:r>
              <a:rPr sz="1800" b="1" spc="-5" dirty="0">
                <a:latin typeface="Courier New"/>
                <a:cs typeface="Courier New"/>
              </a:rPr>
              <a:t>dim3 </a:t>
            </a:r>
            <a:r>
              <a:rPr sz="1800" spc="-5" dirty="0">
                <a:latin typeface="Courier New"/>
                <a:cs typeface="Courier New"/>
              </a:rPr>
              <a:t>grid(16, 4); /* 2D */  </a:t>
            </a:r>
            <a:r>
              <a:rPr sz="1800" b="1" spc="-5" dirty="0">
                <a:latin typeface="Courier New"/>
                <a:cs typeface="Courier New"/>
              </a:rPr>
              <a:t>dim3 </a:t>
            </a:r>
            <a:r>
              <a:rPr sz="1800" spc="-5" dirty="0">
                <a:latin typeface="Courier New"/>
                <a:cs typeface="Courier New"/>
              </a:rPr>
              <a:t>block(8, 8, 8); /* 3D */  mykernel&lt;&lt;&lt;grid, block&gt;&gt;&gt;(</a:t>
            </a:r>
            <a:r>
              <a:rPr sz="1800" spc="-9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0360" y="554320"/>
            <a:ext cx="43122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Kernel</a:t>
            </a:r>
            <a:r>
              <a:rPr spc="-75" dirty="0"/>
              <a:t> </a:t>
            </a:r>
            <a:r>
              <a:rPr spc="-5" dirty="0"/>
              <a:t>invocation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44145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Setup and kernel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invocation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5800" y="2286600"/>
            <a:ext cx="8686800" cy="375031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61290" rIns="0" bIns="0" rtlCol="0">
            <a:spAutoFit/>
          </a:bodyPr>
          <a:lstStyle/>
          <a:p>
            <a:pPr marL="182880">
              <a:lnSpc>
                <a:spcPts val="2020"/>
              </a:lnSpc>
              <a:spcBef>
                <a:spcPts val="1270"/>
              </a:spcBef>
            </a:pPr>
            <a:r>
              <a:rPr sz="1800" i="1" spc="-5" dirty="0">
                <a:latin typeface="Arial"/>
                <a:cs typeface="Arial"/>
              </a:rPr>
              <a:t>/* cuda-matmul.cu</a:t>
            </a:r>
            <a:r>
              <a:rPr sz="1800" i="1" spc="-10" dirty="0">
                <a:latin typeface="Arial"/>
                <a:cs typeface="Arial"/>
              </a:rPr>
              <a:t> */</a:t>
            </a:r>
            <a:endParaRPr sz="1800">
              <a:latin typeface="Arial"/>
              <a:cs typeface="Arial"/>
            </a:endParaRPr>
          </a:p>
          <a:p>
            <a:pPr marL="182880">
              <a:lnSpc>
                <a:spcPts val="2020"/>
              </a:lnSpc>
            </a:pPr>
            <a:r>
              <a:rPr sz="1800" b="1" spc="-5" dirty="0">
                <a:latin typeface="Courier New"/>
                <a:cs typeface="Courier New"/>
              </a:rPr>
              <a:t>#define </a:t>
            </a:r>
            <a:r>
              <a:rPr sz="1800" spc="-5" dirty="0">
                <a:latin typeface="Courier New"/>
                <a:cs typeface="Courier New"/>
              </a:rPr>
              <a:t>BLKDIM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32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Times New Roman"/>
              <a:cs typeface="Times New Roman"/>
            </a:endParaRPr>
          </a:p>
          <a:p>
            <a:pPr marL="182880">
              <a:lnSpc>
                <a:spcPts val="2100"/>
              </a:lnSpc>
            </a:pP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main( </a:t>
            </a:r>
            <a:r>
              <a:rPr sz="1800" b="1" spc="-5" dirty="0">
                <a:latin typeface="Courier New"/>
                <a:cs typeface="Courier New"/>
              </a:rPr>
              <a:t>void</a:t>
            </a:r>
            <a:r>
              <a:rPr sz="1800" b="1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64008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…</a:t>
            </a:r>
            <a:endParaRPr sz="1800">
              <a:latin typeface="Courier New"/>
              <a:cs typeface="Courier New"/>
            </a:endParaRPr>
          </a:p>
          <a:p>
            <a:pPr marL="640080">
              <a:lnSpc>
                <a:spcPts val="2039"/>
              </a:lnSpc>
            </a:pPr>
            <a:r>
              <a:rPr sz="1800" b="1" spc="-5" dirty="0">
                <a:latin typeface="Courier New"/>
                <a:cs typeface="Courier New"/>
              </a:rPr>
              <a:t>dim3 </a:t>
            </a:r>
            <a:r>
              <a:rPr sz="1800" spc="-5" dirty="0">
                <a:latin typeface="Courier New"/>
                <a:cs typeface="Courier New"/>
              </a:rPr>
              <a:t>block(BLKDIM,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BLKDIM);</a:t>
            </a:r>
            <a:endParaRPr sz="1800">
              <a:latin typeface="Courier New"/>
              <a:cs typeface="Courier New"/>
            </a:endParaRPr>
          </a:p>
          <a:p>
            <a:pPr marL="640080">
              <a:lnSpc>
                <a:spcPts val="2039"/>
              </a:lnSpc>
            </a:pPr>
            <a:r>
              <a:rPr sz="1800" b="1" spc="-5" dirty="0">
                <a:latin typeface="Courier New"/>
                <a:cs typeface="Courier New"/>
              </a:rPr>
              <a:t>dim3 </a:t>
            </a:r>
            <a:r>
              <a:rPr sz="1800" spc="-5" dirty="0">
                <a:latin typeface="Courier New"/>
                <a:cs typeface="Courier New"/>
              </a:rPr>
              <a:t>grid((N+BLKDIM-1)/BLKDIM,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(N+BLKDIM-1)/BLKDIM);</a:t>
            </a:r>
            <a:endParaRPr sz="1800">
              <a:latin typeface="Courier New"/>
              <a:cs typeface="Courier New"/>
            </a:endParaRPr>
          </a:p>
          <a:p>
            <a:pPr marL="64008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…</a:t>
            </a:r>
            <a:endParaRPr sz="1800">
              <a:latin typeface="Courier New"/>
              <a:cs typeface="Courier New"/>
            </a:endParaRPr>
          </a:p>
          <a:p>
            <a:pPr marL="640080" marR="2279015">
              <a:lnSpc>
                <a:spcPts val="2039"/>
              </a:lnSpc>
              <a:spcBef>
                <a:spcPts val="110"/>
              </a:spcBef>
            </a:pPr>
            <a:r>
              <a:rPr sz="1800" spc="-5" dirty="0">
                <a:latin typeface="Courier New"/>
                <a:cs typeface="Courier New"/>
              </a:rPr>
              <a:t>/* Launch matmul() kernel on GPU */  matmul&lt;&lt;&lt;grid, block&gt;&gt;&gt;(d_p, d_q, d_r,</a:t>
            </a:r>
            <a:r>
              <a:rPr sz="1800" spc="-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N);</a:t>
            </a:r>
            <a:endParaRPr sz="1800">
              <a:latin typeface="Courier New"/>
              <a:cs typeface="Courier New"/>
            </a:endParaRPr>
          </a:p>
          <a:p>
            <a:pPr marL="640080">
              <a:lnSpc>
                <a:spcPts val="1935"/>
              </a:lnSpc>
            </a:pPr>
            <a:r>
              <a:rPr sz="1800" dirty="0">
                <a:latin typeface="Courier New"/>
                <a:cs typeface="Courier New"/>
              </a:rPr>
              <a:t>…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105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83709" y="6888119"/>
            <a:ext cx="152019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14800" y="4343999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2743200" y="0"/>
                </a:moveTo>
                <a:lnTo>
                  <a:pt x="0" y="0"/>
                </a:lnTo>
                <a:lnTo>
                  <a:pt x="0" y="2743200"/>
                </a:lnTo>
                <a:lnTo>
                  <a:pt x="2743200" y="27432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14800" y="4343999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1371600" y="2743200"/>
                </a:moveTo>
                <a:lnTo>
                  <a:pt x="0" y="2743200"/>
                </a:lnTo>
                <a:lnTo>
                  <a:pt x="0" y="0"/>
                </a:lnTo>
                <a:lnTo>
                  <a:pt x="2743200" y="0"/>
                </a:lnTo>
                <a:lnTo>
                  <a:pt x="2743200" y="2743200"/>
                </a:lnTo>
                <a:lnTo>
                  <a:pt x="1371600" y="2743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19090" y="5486999"/>
            <a:ext cx="1358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Arial"/>
                <a:cs typeface="Arial"/>
              </a:rPr>
              <a:t>r</a:t>
            </a:r>
            <a:endParaRPr sz="2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10179" y="344770"/>
            <a:ext cx="46501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The </a:t>
            </a:r>
            <a:r>
              <a:rPr spc="-5" dirty="0"/>
              <a:t>matmul</a:t>
            </a:r>
            <a:r>
              <a:rPr spc="-80" dirty="0"/>
              <a:t> </a:t>
            </a:r>
            <a:r>
              <a:rPr spc="-5" dirty="0"/>
              <a:t>kernel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9440" y="143570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289" y="1325210"/>
            <a:ext cx="8042275" cy="8483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5"/>
              </a:spcBef>
            </a:pPr>
            <a:r>
              <a:rPr sz="2800" spc="-5" dirty="0">
                <a:latin typeface="Arial"/>
                <a:cs typeface="Arial"/>
              </a:rPr>
              <a:t>Each thread computes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single element </a:t>
            </a:r>
            <a:r>
              <a:rPr sz="2800" i="1" spc="-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[</a:t>
            </a:r>
            <a:r>
              <a:rPr sz="2800" i="1" spc="-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][</a:t>
            </a:r>
            <a:r>
              <a:rPr sz="2800" i="1" spc="-5" dirty="0">
                <a:latin typeface="Arial"/>
                <a:cs typeface="Arial"/>
              </a:rPr>
              <a:t>j</a:t>
            </a:r>
            <a:r>
              <a:rPr sz="2800" spc="-5" dirty="0">
                <a:latin typeface="Arial"/>
                <a:cs typeface="Arial"/>
              </a:rPr>
              <a:t>] of the  result matrix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r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14800" y="43439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14800" y="43439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914400"/>
                </a:moveTo>
                <a:lnTo>
                  <a:pt x="0" y="914400"/>
                </a:ln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45720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29200" y="43439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29200" y="43439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914400"/>
                </a:moveTo>
                <a:lnTo>
                  <a:pt x="0" y="914400"/>
                </a:ln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45720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57800" y="45725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57800" y="45725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228600" y="0"/>
                </a:lnTo>
                <a:lnTo>
                  <a:pt x="228600" y="228600"/>
                </a:lnTo>
                <a:lnTo>
                  <a:pt x="11430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43600" y="43439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43600" y="43439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914400"/>
                </a:moveTo>
                <a:lnTo>
                  <a:pt x="0" y="914400"/>
                </a:ln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45720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14800" y="52583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399"/>
                </a:lnTo>
                <a:lnTo>
                  <a:pt x="914400" y="914399"/>
                </a:lnTo>
                <a:lnTo>
                  <a:pt x="9144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14800" y="52583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914399"/>
                </a:moveTo>
                <a:lnTo>
                  <a:pt x="0" y="914399"/>
                </a:lnTo>
                <a:lnTo>
                  <a:pt x="0" y="0"/>
                </a:lnTo>
                <a:lnTo>
                  <a:pt x="914400" y="0"/>
                </a:lnTo>
                <a:lnTo>
                  <a:pt x="914400" y="914399"/>
                </a:lnTo>
                <a:lnTo>
                  <a:pt x="457200" y="9143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14800" y="3658199"/>
            <a:ext cx="2588260" cy="0"/>
          </a:xfrm>
          <a:custGeom>
            <a:avLst/>
            <a:gdLst/>
            <a:ahLst/>
            <a:cxnLst/>
            <a:rect l="l" t="t" r="r" b="b"/>
            <a:pathLst>
              <a:path w="2588259">
                <a:moveTo>
                  <a:pt x="0" y="0"/>
                </a:moveTo>
                <a:lnTo>
                  <a:pt x="25882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95440" y="3603590"/>
            <a:ext cx="162560" cy="109220"/>
          </a:xfrm>
          <a:custGeom>
            <a:avLst/>
            <a:gdLst/>
            <a:ahLst/>
            <a:cxnLst/>
            <a:rect l="l" t="t" r="r" b="b"/>
            <a:pathLst>
              <a:path w="162559" h="109220">
                <a:moveTo>
                  <a:pt x="0" y="0"/>
                </a:moveTo>
                <a:lnTo>
                  <a:pt x="0" y="109220"/>
                </a:lnTo>
                <a:lnTo>
                  <a:pt x="162559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04884" y="5283799"/>
            <a:ext cx="281305" cy="10401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5" dirty="0">
                <a:latin typeface="Arial"/>
                <a:cs typeface="Arial"/>
              </a:rPr>
              <a:t>b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10" dirty="0">
                <a:latin typeface="Arial"/>
                <a:cs typeface="Arial"/>
              </a:rPr>
              <a:t>c</a:t>
            </a:r>
            <a:r>
              <a:rPr sz="1800" spc="-10" dirty="0">
                <a:latin typeface="Arial"/>
                <a:cs typeface="Arial"/>
              </a:rPr>
              <a:t>k</a:t>
            </a:r>
            <a:r>
              <a:rPr sz="1800" spc="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x</a:t>
            </a:r>
            <a:r>
              <a:rPr sz="1800" spc="5" dirty="0">
                <a:latin typeface="Arial"/>
                <a:cs typeface="Arial"/>
              </a:rPr>
              <a:t>.</a:t>
            </a: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318509" y="4343999"/>
            <a:ext cx="0" cy="2588260"/>
          </a:xfrm>
          <a:custGeom>
            <a:avLst/>
            <a:gdLst/>
            <a:ahLst/>
            <a:cxnLst/>
            <a:rect l="l" t="t" r="r" b="b"/>
            <a:pathLst>
              <a:path h="2588259">
                <a:moveTo>
                  <a:pt x="0" y="0"/>
                </a:moveTo>
                <a:lnTo>
                  <a:pt x="0" y="2588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63900" y="69246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59">
                <a:moveTo>
                  <a:pt x="107950" y="0"/>
                </a:moveTo>
                <a:lnTo>
                  <a:pt x="0" y="0"/>
                </a:lnTo>
                <a:lnTo>
                  <a:pt x="54610" y="162559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86600" y="4446870"/>
            <a:ext cx="0" cy="708660"/>
          </a:xfrm>
          <a:custGeom>
            <a:avLst/>
            <a:gdLst/>
            <a:ahLst/>
            <a:cxnLst/>
            <a:rect l="l" t="t" r="r" b="b"/>
            <a:pathLst>
              <a:path h="708660">
                <a:moveTo>
                  <a:pt x="0" y="70866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51040" y="5150449"/>
            <a:ext cx="71120" cy="107950"/>
          </a:xfrm>
          <a:custGeom>
            <a:avLst/>
            <a:gdLst/>
            <a:ahLst/>
            <a:cxnLst/>
            <a:rect l="l" t="t" r="r" b="b"/>
            <a:pathLst>
              <a:path w="71120" h="107950">
                <a:moveTo>
                  <a:pt x="71119" y="0"/>
                </a:moveTo>
                <a:lnTo>
                  <a:pt x="0" y="0"/>
                </a:lnTo>
                <a:lnTo>
                  <a:pt x="35559" y="107950"/>
                </a:lnTo>
                <a:lnTo>
                  <a:pt x="711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51040" y="4343999"/>
            <a:ext cx="71120" cy="107950"/>
          </a:xfrm>
          <a:custGeom>
            <a:avLst/>
            <a:gdLst/>
            <a:ahLst/>
            <a:cxnLst/>
            <a:rect l="l" t="t" r="r" b="b"/>
            <a:pathLst>
              <a:path w="71120" h="107950">
                <a:moveTo>
                  <a:pt x="35559" y="0"/>
                </a:moveTo>
                <a:lnTo>
                  <a:pt x="0" y="107950"/>
                </a:lnTo>
                <a:lnTo>
                  <a:pt x="71119" y="107950"/>
                </a:lnTo>
                <a:lnTo>
                  <a:pt x="355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46470" y="5486999"/>
            <a:ext cx="708660" cy="0"/>
          </a:xfrm>
          <a:custGeom>
            <a:avLst/>
            <a:gdLst/>
            <a:ahLst/>
            <a:cxnLst/>
            <a:rect l="l" t="t" r="r" b="b"/>
            <a:pathLst>
              <a:path w="708659">
                <a:moveTo>
                  <a:pt x="0" y="0"/>
                </a:moveTo>
                <a:lnTo>
                  <a:pt x="7086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43600" y="5451440"/>
            <a:ext cx="107950" cy="71120"/>
          </a:xfrm>
          <a:custGeom>
            <a:avLst/>
            <a:gdLst/>
            <a:ahLst/>
            <a:cxnLst/>
            <a:rect l="l" t="t" r="r" b="b"/>
            <a:pathLst>
              <a:path w="107950" h="71120">
                <a:moveTo>
                  <a:pt x="107950" y="0"/>
                </a:moveTo>
                <a:lnTo>
                  <a:pt x="0" y="35560"/>
                </a:lnTo>
                <a:lnTo>
                  <a:pt x="107950" y="71119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50050" y="5451440"/>
            <a:ext cx="107950" cy="71120"/>
          </a:xfrm>
          <a:custGeom>
            <a:avLst/>
            <a:gdLst/>
            <a:ahLst/>
            <a:cxnLst/>
            <a:rect l="l" t="t" r="r" b="b"/>
            <a:pathLst>
              <a:path w="107950" h="71120">
                <a:moveTo>
                  <a:pt x="0" y="0"/>
                </a:moveTo>
                <a:lnTo>
                  <a:pt x="0" y="71119"/>
                </a:lnTo>
                <a:lnTo>
                  <a:pt x="107950" y="355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89929" y="5559390"/>
            <a:ext cx="1296670" cy="345440"/>
          </a:xfrm>
          <a:custGeom>
            <a:avLst/>
            <a:gdLst/>
            <a:ahLst/>
            <a:cxnLst/>
            <a:rect l="l" t="t" r="r" b="b"/>
            <a:pathLst>
              <a:path w="1296670" h="345439">
                <a:moveTo>
                  <a:pt x="1296670" y="0"/>
                </a:moveTo>
                <a:lnTo>
                  <a:pt x="0" y="0"/>
                </a:lnTo>
                <a:lnTo>
                  <a:pt x="0" y="345439"/>
                </a:lnTo>
                <a:lnTo>
                  <a:pt x="1296670" y="345439"/>
                </a:lnTo>
                <a:lnTo>
                  <a:pt x="1296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867400" y="5569549"/>
            <a:ext cx="1141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b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spc="-5" dirty="0">
                <a:latin typeface="Arial"/>
                <a:cs typeface="Arial"/>
              </a:rPr>
              <a:t>ockD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m.x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64069" y="4584030"/>
            <a:ext cx="1140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blockDim.y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114800" y="4115399"/>
            <a:ext cx="759460" cy="0"/>
          </a:xfrm>
          <a:custGeom>
            <a:avLst/>
            <a:gdLst/>
            <a:ahLst/>
            <a:cxnLst/>
            <a:rect l="l" t="t" r="r" b="b"/>
            <a:pathLst>
              <a:path w="759460">
                <a:moveTo>
                  <a:pt x="0" y="0"/>
                </a:moveTo>
                <a:lnTo>
                  <a:pt x="7594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66640" y="4060790"/>
            <a:ext cx="162560" cy="109220"/>
          </a:xfrm>
          <a:custGeom>
            <a:avLst/>
            <a:gdLst/>
            <a:ahLst/>
            <a:cxnLst/>
            <a:rect l="l" t="t" r="r" b="b"/>
            <a:pathLst>
              <a:path w="162560" h="109220">
                <a:moveTo>
                  <a:pt x="0" y="0"/>
                </a:moveTo>
                <a:lnTo>
                  <a:pt x="0" y="109220"/>
                </a:lnTo>
                <a:lnTo>
                  <a:pt x="16256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86200" y="4343999"/>
            <a:ext cx="0" cy="759460"/>
          </a:xfrm>
          <a:custGeom>
            <a:avLst/>
            <a:gdLst/>
            <a:ahLst/>
            <a:cxnLst/>
            <a:rect l="l" t="t" r="r" b="b"/>
            <a:pathLst>
              <a:path h="759460">
                <a:moveTo>
                  <a:pt x="0" y="0"/>
                </a:moveTo>
                <a:lnTo>
                  <a:pt x="0" y="7594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31590" y="509584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2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572574" y="4255099"/>
            <a:ext cx="281305" cy="1154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th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dId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.</a:t>
            </a: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114800" y="4572599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1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14800" y="4801199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1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57800" y="434399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486400" y="434399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3956050" y="4528149"/>
            <a:ext cx="76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43" name="object 43"/>
          <p:cNvSpPr txBox="1"/>
          <p:nvPr/>
        </p:nvSpPr>
        <p:spPr>
          <a:xfrm>
            <a:off x="3963670" y="3322920"/>
            <a:ext cx="2131060" cy="995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172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blockIdx.x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20"/>
              </a:lnSpc>
              <a:spcBef>
                <a:spcPts val="1440"/>
              </a:spcBef>
            </a:pPr>
            <a:r>
              <a:rPr sz="1800" spc="-10" dirty="0">
                <a:latin typeface="Arial"/>
                <a:cs typeface="Arial"/>
              </a:rPr>
              <a:t>threadIdx.x</a:t>
            </a:r>
            <a:endParaRPr sz="1800">
              <a:latin typeface="Arial"/>
              <a:cs typeface="Arial"/>
            </a:endParaRPr>
          </a:p>
          <a:p>
            <a:pPr marL="1419225">
              <a:lnSpc>
                <a:spcPts val="2020"/>
              </a:lnSpc>
            </a:pPr>
            <a:r>
              <a:rPr sz="1800" dirty="0">
                <a:latin typeface="Arial"/>
                <a:cs typeface="Arial"/>
              </a:rPr>
              <a:t>j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1362435" y="2313270"/>
          <a:ext cx="7543797" cy="885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72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4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431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29120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94373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42086">
                <a:tc>
                  <a:txBody>
                    <a:bodyPr/>
                    <a:lstStyle/>
                    <a:p>
                      <a:pPr marR="60960" algn="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800" b="1" spc="-5" dirty="0">
                          <a:latin typeface="Courier New"/>
                          <a:cs typeface="Courier New"/>
                        </a:rPr>
                        <a:t>const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447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800" b="1" spc="-5" dirty="0">
                          <a:latin typeface="Courier New"/>
                          <a:cs typeface="Courier New"/>
                        </a:rPr>
                        <a:t>int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4478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i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4478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=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4478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800" spc="-5" dirty="0">
                          <a:latin typeface="Courier New"/>
                          <a:cs typeface="Courier New"/>
                        </a:rPr>
                        <a:t>blockIdx.y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800" spc="-8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blockDim.y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4478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+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4478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800" spc="-5" dirty="0">
                          <a:latin typeface="Courier New"/>
                          <a:cs typeface="Courier New"/>
                        </a:rPr>
                        <a:t>threadIdx.y;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4478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3103">
                <a:tc>
                  <a:txBody>
                    <a:bodyPr/>
                    <a:lstStyle/>
                    <a:p>
                      <a:pPr marR="60960" algn="r">
                        <a:lnSpc>
                          <a:spcPts val="1860"/>
                        </a:lnSpc>
                      </a:pPr>
                      <a:r>
                        <a:rPr sz="1800" b="1" spc="-5" dirty="0">
                          <a:latin typeface="Courier New"/>
                          <a:cs typeface="Courier New"/>
                        </a:rPr>
                        <a:t>const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ts val="1860"/>
                        </a:lnSpc>
                      </a:pPr>
                      <a:r>
                        <a:rPr sz="1800" b="1" spc="-5" dirty="0">
                          <a:latin typeface="Courier New"/>
                          <a:cs typeface="Courier New"/>
                        </a:rPr>
                        <a:t>int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j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=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860"/>
                        </a:lnSpc>
                      </a:pPr>
                      <a:r>
                        <a:rPr sz="1800" spc="-5" dirty="0">
                          <a:latin typeface="Courier New"/>
                          <a:cs typeface="Courier New"/>
                        </a:rPr>
                        <a:t>blockIdx.x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800" spc="-8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blockDim.x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+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860"/>
                        </a:lnSpc>
                      </a:pPr>
                      <a:r>
                        <a:rPr sz="1800" spc="-5" dirty="0">
                          <a:latin typeface="Courier New"/>
                          <a:cs typeface="Courier New"/>
                        </a:rPr>
                        <a:t>threadIdx.x;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1009" y="6856059"/>
            <a:ext cx="1545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8</a:t>
            </a:r>
            <a:r>
              <a:rPr sz="1400" dirty="0"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10179" y="554320"/>
            <a:ext cx="46501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The </a:t>
            </a:r>
            <a:r>
              <a:rPr spc="-5" dirty="0"/>
              <a:t>matmul</a:t>
            </a:r>
            <a:r>
              <a:rPr spc="-80" dirty="0"/>
              <a:t> </a:t>
            </a:r>
            <a:r>
              <a:rPr spc="-5" dirty="0"/>
              <a:t>kernel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1722720"/>
            <a:ext cx="3050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The </a:t>
            </a:r>
            <a:r>
              <a:rPr sz="2800" spc="-5" dirty="0">
                <a:latin typeface="Arial"/>
                <a:cs typeface="Arial"/>
              </a:rPr>
              <a:t>kernel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function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5800" y="2515200"/>
            <a:ext cx="8915400" cy="375412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182880">
              <a:lnSpc>
                <a:spcPts val="2100"/>
              </a:lnSpc>
              <a:spcBef>
                <a:spcPts val="1140"/>
              </a:spcBef>
              <a:tabLst>
                <a:tab pos="456565" algn="l"/>
                <a:tab pos="1607820" algn="l"/>
                <a:tab pos="4845685" algn="l"/>
                <a:tab pos="6217285" algn="l"/>
                <a:tab pos="7588884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global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void </a:t>
            </a:r>
            <a:r>
              <a:rPr sz="1800" spc="-5" dirty="0">
                <a:latin typeface="Courier New"/>
                <a:cs typeface="Courier New"/>
              </a:rPr>
              <a:t>matmul(</a:t>
            </a:r>
            <a:r>
              <a:rPr sz="1800" spc="1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float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*p,	</a:t>
            </a:r>
            <a:r>
              <a:rPr sz="1800" b="1" spc="-5" dirty="0">
                <a:latin typeface="Courier New"/>
                <a:cs typeface="Courier New"/>
              </a:rPr>
              <a:t>float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*q,	</a:t>
            </a:r>
            <a:r>
              <a:rPr sz="1800" b="1" spc="-5" dirty="0">
                <a:latin typeface="Courier New"/>
                <a:cs typeface="Courier New"/>
              </a:rPr>
              <a:t>float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*r,	</a:t>
            </a: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730885" marR="1043940" algn="just">
              <a:lnSpc>
                <a:spcPts val="2039"/>
              </a:lnSpc>
              <a:spcBef>
                <a:spcPts val="105"/>
              </a:spcBef>
            </a:pPr>
            <a:r>
              <a:rPr sz="1800" b="1" spc="-5" dirty="0">
                <a:latin typeface="Courier New"/>
                <a:cs typeface="Courier New"/>
              </a:rPr>
              <a:t>const int </a:t>
            </a:r>
            <a:r>
              <a:rPr sz="1800" dirty="0">
                <a:latin typeface="Courier New"/>
                <a:cs typeface="Courier New"/>
              </a:rPr>
              <a:t>i = </a:t>
            </a:r>
            <a:r>
              <a:rPr sz="1800" spc="-5" dirty="0">
                <a:latin typeface="Courier New"/>
                <a:cs typeface="Courier New"/>
              </a:rPr>
              <a:t>blockIdx.y </a:t>
            </a:r>
            <a:r>
              <a:rPr sz="1800" dirty="0">
                <a:latin typeface="Courier New"/>
                <a:cs typeface="Courier New"/>
              </a:rPr>
              <a:t>* </a:t>
            </a:r>
            <a:r>
              <a:rPr sz="1800" spc="-5" dirty="0">
                <a:latin typeface="Courier New"/>
                <a:cs typeface="Courier New"/>
              </a:rPr>
              <a:t>blockDim.y </a:t>
            </a:r>
            <a:r>
              <a:rPr sz="1800" dirty="0">
                <a:latin typeface="Courier New"/>
                <a:cs typeface="Courier New"/>
              </a:rPr>
              <a:t>+ </a:t>
            </a:r>
            <a:r>
              <a:rPr sz="1800" spc="-5" dirty="0">
                <a:latin typeface="Courier New"/>
                <a:cs typeface="Courier New"/>
              </a:rPr>
              <a:t>threadIdx.y;  </a:t>
            </a:r>
            <a:r>
              <a:rPr sz="1800" b="1" spc="-5" dirty="0">
                <a:latin typeface="Courier New"/>
                <a:cs typeface="Courier New"/>
              </a:rPr>
              <a:t>const int </a:t>
            </a:r>
            <a:r>
              <a:rPr sz="1800" dirty="0">
                <a:latin typeface="Courier New"/>
                <a:cs typeface="Courier New"/>
              </a:rPr>
              <a:t>j = </a:t>
            </a:r>
            <a:r>
              <a:rPr sz="1800" spc="-5" dirty="0">
                <a:latin typeface="Courier New"/>
                <a:cs typeface="Courier New"/>
              </a:rPr>
              <a:t>blockIdx.x </a:t>
            </a:r>
            <a:r>
              <a:rPr sz="1800" dirty="0">
                <a:latin typeface="Courier New"/>
                <a:cs typeface="Courier New"/>
              </a:rPr>
              <a:t>* </a:t>
            </a:r>
            <a:r>
              <a:rPr sz="1800" spc="-5" dirty="0">
                <a:latin typeface="Courier New"/>
                <a:cs typeface="Courier New"/>
              </a:rPr>
              <a:t>blockDim.x </a:t>
            </a:r>
            <a:r>
              <a:rPr sz="1800" dirty="0">
                <a:latin typeface="Courier New"/>
                <a:cs typeface="Courier New"/>
              </a:rPr>
              <a:t>+ </a:t>
            </a:r>
            <a:r>
              <a:rPr sz="1800" spc="-5" dirty="0">
                <a:latin typeface="Courier New"/>
                <a:cs typeface="Courier New"/>
              </a:rPr>
              <a:t>threadIdx.x;  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k;</a:t>
            </a:r>
            <a:endParaRPr sz="1800">
              <a:latin typeface="Courier New"/>
              <a:cs typeface="Courier New"/>
            </a:endParaRPr>
          </a:p>
          <a:p>
            <a:pPr marL="730885" algn="just">
              <a:lnSpc>
                <a:spcPts val="1935"/>
              </a:lnSpc>
            </a:pPr>
            <a:r>
              <a:rPr sz="1800" b="1" spc="-5" dirty="0">
                <a:latin typeface="Courier New"/>
                <a:cs typeface="Courier New"/>
              </a:rPr>
              <a:t>float </a:t>
            </a:r>
            <a:r>
              <a:rPr sz="1800" spc="-5" dirty="0">
                <a:latin typeface="Courier New"/>
                <a:cs typeface="Courier New"/>
              </a:rPr>
              <a:t>val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0.0;</a:t>
            </a:r>
            <a:endParaRPr sz="1800">
              <a:latin typeface="Courier New"/>
              <a:cs typeface="Courier New"/>
            </a:endParaRPr>
          </a:p>
          <a:p>
            <a:pPr marL="730885" algn="just">
              <a:lnSpc>
                <a:spcPts val="2045"/>
              </a:lnSpc>
            </a:pPr>
            <a:r>
              <a:rPr sz="1800" b="1" spc="-5" dirty="0">
                <a:latin typeface="Courier New"/>
                <a:cs typeface="Courier New"/>
              </a:rPr>
              <a:t>if </a:t>
            </a:r>
            <a:r>
              <a:rPr sz="1800" dirty="0">
                <a:latin typeface="Courier New"/>
                <a:cs typeface="Courier New"/>
              </a:rPr>
              <a:t>( i &lt; n </a:t>
            </a:r>
            <a:r>
              <a:rPr sz="1800" spc="-5" dirty="0">
                <a:latin typeface="Courier New"/>
                <a:cs typeface="Courier New"/>
              </a:rPr>
              <a:t>&amp;&amp; </a:t>
            </a:r>
            <a:r>
              <a:rPr sz="1800" dirty="0">
                <a:latin typeface="Courier New"/>
                <a:cs typeface="Courier New"/>
              </a:rPr>
              <a:t>j &lt; n )</a:t>
            </a:r>
            <a:r>
              <a:rPr sz="1800" spc="-6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1280160">
              <a:lnSpc>
                <a:spcPts val="2039"/>
              </a:lnSpc>
            </a:pPr>
            <a:r>
              <a:rPr sz="1800" b="1" spc="-5" dirty="0">
                <a:latin typeface="Courier New"/>
                <a:cs typeface="Courier New"/>
              </a:rPr>
              <a:t>for </a:t>
            </a:r>
            <a:r>
              <a:rPr sz="1800" spc="-5" dirty="0">
                <a:latin typeface="Courier New"/>
                <a:cs typeface="Courier New"/>
              </a:rPr>
              <a:t>(k=0; k&lt;n; k++)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1828800">
              <a:lnSpc>
                <a:spcPts val="2039"/>
              </a:lnSpc>
            </a:pPr>
            <a:r>
              <a:rPr sz="1800" spc="-5" dirty="0">
                <a:latin typeface="Courier New"/>
                <a:cs typeface="Courier New"/>
              </a:rPr>
              <a:t>val += p[i*n </a:t>
            </a:r>
            <a:r>
              <a:rPr sz="1800" dirty="0">
                <a:latin typeface="Courier New"/>
                <a:cs typeface="Courier New"/>
              </a:rPr>
              <a:t>+ </a:t>
            </a:r>
            <a:r>
              <a:rPr sz="1800" spc="-5" dirty="0">
                <a:latin typeface="Courier New"/>
                <a:cs typeface="Courier New"/>
              </a:rPr>
              <a:t>k] </a:t>
            </a:r>
            <a:r>
              <a:rPr sz="1800" dirty="0">
                <a:latin typeface="Courier New"/>
                <a:cs typeface="Courier New"/>
              </a:rPr>
              <a:t>* </a:t>
            </a:r>
            <a:r>
              <a:rPr sz="1800" spc="-5" dirty="0">
                <a:latin typeface="Courier New"/>
                <a:cs typeface="Courier New"/>
              </a:rPr>
              <a:t>q[k*n </a:t>
            </a:r>
            <a:r>
              <a:rPr sz="1800" dirty="0">
                <a:latin typeface="Courier New"/>
                <a:cs typeface="Courier New"/>
              </a:rPr>
              <a:t>+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j];</a:t>
            </a:r>
            <a:endParaRPr sz="1800">
              <a:latin typeface="Courier New"/>
              <a:cs typeface="Courier New"/>
            </a:endParaRPr>
          </a:p>
          <a:p>
            <a:pPr marL="128016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80160">
              <a:lnSpc>
                <a:spcPts val="2039"/>
              </a:lnSpc>
            </a:pPr>
            <a:r>
              <a:rPr sz="1800" spc="-5" dirty="0">
                <a:latin typeface="Courier New"/>
                <a:cs typeface="Courier New"/>
              </a:rPr>
              <a:t>r[i*n </a:t>
            </a:r>
            <a:r>
              <a:rPr sz="1800" dirty="0">
                <a:latin typeface="Courier New"/>
                <a:cs typeface="Courier New"/>
              </a:rPr>
              <a:t>+ </a:t>
            </a:r>
            <a:r>
              <a:rPr sz="1800" spc="-5" dirty="0">
                <a:latin typeface="Courier New"/>
                <a:cs typeface="Courier New"/>
              </a:rPr>
              <a:t>j]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val;</a:t>
            </a:r>
            <a:endParaRPr sz="1800">
              <a:latin typeface="Courier New"/>
              <a:cs typeface="Courier New"/>
            </a:endParaRPr>
          </a:p>
          <a:p>
            <a:pPr marL="730885" algn="just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1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79263" y="6888119"/>
            <a:ext cx="82486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5" dirty="0">
                <a:latin typeface="Times New Roman"/>
                <a:cs typeface="Times New Roman"/>
              </a:rPr>
              <a:t>og</a:t>
            </a:r>
            <a:r>
              <a:rPr sz="1400" dirty="0">
                <a:latin typeface="Times New Roman"/>
                <a:cs typeface="Times New Roman"/>
              </a:rPr>
              <a:t>r</a:t>
            </a:r>
            <a:r>
              <a:rPr sz="1400" spc="-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m</a:t>
            </a:r>
            <a:r>
              <a:rPr sz="1400" spc="10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5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95459" y="6888119"/>
            <a:ext cx="17907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5" dirty="0">
                <a:latin typeface="Times New Roman"/>
                <a:cs typeface="Times New Roman"/>
              </a:rPr>
              <a:t>8</a:t>
            </a:r>
            <a:r>
              <a:rPr sz="1400" dirty="0"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82520" y="344770"/>
            <a:ext cx="53054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Matrix-Matrix</a:t>
            </a:r>
            <a:r>
              <a:rPr spc="-60" dirty="0"/>
              <a:t> </a:t>
            </a:r>
            <a:r>
              <a:rPr spc="-5" dirty="0"/>
              <a:t>multiply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9440" y="14369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1325210"/>
            <a:ext cx="55918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Multiply two </a:t>
            </a:r>
            <a:r>
              <a:rPr sz="2800" i="1" dirty="0">
                <a:latin typeface="Arial"/>
                <a:cs typeface="Arial"/>
              </a:rPr>
              <a:t>n </a:t>
            </a:r>
            <a:r>
              <a:rPr sz="2800" spc="1290" dirty="0">
                <a:latin typeface="Arial"/>
                <a:cs typeface="Arial"/>
              </a:rPr>
              <a:t>´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matrices </a:t>
            </a:r>
            <a:r>
              <a:rPr sz="2800" i="1" dirty="0">
                <a:latin typeface="Arial"/>
                <a:cs typeface="Arial"/>
              </a:rPr>
              <a:t>p </a:t>
            </a:r>
            <a:r>
              <a:rPr sz="2800" spc="-5" dirty="0">
                <a:latin typeface="Arial"/>
                <a:cs typeface="Arial"/>
              </a:rPr>
              <a:t>and </a:t>
            </a:r>
            <a:r>
              <a:rPr sz="2800" i="1" dirty="0">
                <a:latin typeface="Arial"/>
                <a:cs typeface="Arial"/>
              </a:rPr>
              <a:t>q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43800" y="52583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43800" y="5258399"/>
            <a:ext cx="2057400" cy="205740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01000" y="2865720"/>
            <a:ext cx="1600200" cy="2057400"/>
          </a:xfrm>
          <a:custGeom>
            <a:avLst/>
            <a:gdLst/>
            <a:ahLst/>
            <a:cxnLst/>
            <a:rect l="l" t="t" r="r" b="b"/>
            <a:pathLst>
              <a:path w="1600200" h="2057400">
                <a:moveTo>
                  <a:pt x="0" y="2057400"/>
                </a:moveTo>
                <a:lnTo>
                  <a:pt x="1600200" y="2057400"/>
                </a:lnTo>
                <a:lnTo>
                  <a:pt x="160020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43800" y="2865720"/>
            <a:ext cx="228600" cy="2057400"/>
          </a:xfrm>
          <a:custGeom>
            <a:avLst/>
            <a:gdLst/>
            <a:ahLst/>
            <a:cxnLst/>
            <a:rect l="l" t="t" r="r" b="b"/>
            <a:pathLst>
              <a:path w="228600" h="2057400">
                <a:moveTo>
                  <a:pt x="0" y="2057400"/>
                </a:moveTo>
                <a:lnTo>
                  <a:pt x="228600" y="2057400"/>
                </a:lnTo>
                <a:lnTo>
                  <a:pt x="22860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43800" y="286572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09000" y="373186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29200" y="5258399"/>
            <a:ext cx="2057400" cy="457200"/>
          </a:xfrm>
          <a:custGeom>
            <a:avLst/>
            <a:gdLst/>
            <a:ahLst/>
            <a:cxnLst/>
            <a:rect l="l" t="t" r="r" b="b"/>
            <a:pathLst>
              <a:path w="2057400" h="457200">
                <a:moveTo>
                  <a:pt x="0" y="457200"/>
                </a:moveTo>
                <a:lnTo>
                  <a:pt x="2057400" y="457200"/>
                </a:lnTo>
                <a:lnTo>
                  <a:pt x="2057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29200" y="5944199"/>
            <a:ext cx="2057400" cy="1371600"/>
          </a:xfrm>
          <a:custGeom>
            <a:avLst/>
            <a:gdLst/>
            <a:ahLst/>
            <a:cxnLst/>
            <a:rect l="l" t="t" r="r" b="b"/>
            <a:pathLst>
              <a:path w="2057400" h="1371600">
                <a:moveTo>
                  <a:pt x="0" y="1371600"/>
                </a:moveTo>
                <a:lnTo>
                  <a:pt x="2057400" y="1371600"/>
                </a:lnTo>
                <a:lnTo>
                  <a:pt x="20574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29200" y="52583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94400" y="612454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4400" y="2058000"/>
            <a:ext cx="6172200" cy="298450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51130" rIns="0" bIns="0" rtlCol="0">
            <a:spAutoFit/>
          </a:bodyPr>
          <a:lstStyle/>
          <a:p>
            <a:pPr marL="182880">
              <a:lnSpc>
                <a:spcPts val="1750"/>
              </a:lnSpc>
              <a:spcBef>
                <a:spcPts val="1190"/>
              </a:spcBef>
            </a:pPr>
            <a:r>
              <a:rPr sz="1500" b="1" spc="-5" dirty="0">
                <a:latin typeface="Courier New"/>
                <a:cs typeface="Courier New"/>
              </a:rPr>
              <a:t>void matmul( float *p, float* q, float *r, int</a:t>
            </a:r>
            <a:r>
              <a:rPr sz="1500" b="1" spc="-4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n)</a:t>
            </a:r>
            <a:endParaRPr sz="1500" dirty="0">
              <a:latin typeface="Courier New"/>
              <a:cs typeface="Courier New"/>
            </a:endParaRPr>
          </a:p>
          <a:p>
            <a:pPr marL="640080" marR="3124200" indent="-457200">
              <a:lnSpc>
                <a:spcPts val="1700"/>
              </a:lnSpc>
              <a:spcBef>
                <a:spcPts val="90"/>
              </a:spcBef>
              <a:tabLst>
                <a:tab pos="639445" algn="l"/>
              </a:tabLst>
            </a:pPr>
            <a:r>
              <a:rPr sz="1500" b="1" dirty="0">
                <a:latin typeface="Courier New"/>
                <a:cs typeface="Courier New"/>
              </a:rPr>
              <a:t>{	</a:t>
            </a:r>
            <a:r>
              <a:rPr sz="1500" b="1" spc="-5" dirty="0">
                <a:latin typeface="Courier New"/>
                <a:cs typeface="Courier New"/>
              </a:rPr>
              <a:t>int i, j, k; float v;  for (i=0; i&lt;n; i++)</a:t>
            </a:r>
            <a:r>
              <a:rPr sz="1500" b="1" spc="-8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{</a:t>
            </a:r>
            <a:endParaRPr sz="1500" dirty="0">
              <a:latin typeface="Courier New"/>
              <a:cs typeface="Courier New"/>
            </a:endParaRPr>
          </a:p>
          <a:p>
            <a:pPr marL="1554480" marR="2667000" indent="-457200">
              <a:lnSpc>
                <a:spcPts val="1700"/>
              </a:lnSpc>
              <a:spcBef>
                <a:spcPts val="10"/>
              </a:spcBef>
            </a:pPr>
            <a:r>
              <a:rPr sz="1500" b="1" spc="-5" dirty="0">
                <a:latin typeface="Courier New"/>
                <a:cs typeface="Courier New"/>
              </a:rPr>
              <a:t>for (j=0; j&lt;n; j++)</a:t>
            </a:r>
            <a:r>
              <a:rPr sz="1500" b="1" spc="-8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{  v =</a:t>
            </a:r>
            <a:r>
              <a:rPr sz="1500" b="1" spc="-30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0.0;</a:t>
            </a:r>
            <a:endParaRPr sz="1500" dirty="0">
              <a:latin typeface="Courier New"/>
              <a:cs typeface="Courier New"/>
            </a:endParaRPr>
          </a:p>
          <a:p>
            <a:pPr marL="1554480">
              <a:lnSpc>
                <a:spcPts val="1620"/>
              </a:lnSpc>
            </a:pPr>
            <a:r>
              <a:rPr sz="1500" b="1" spc="-5" dirty="0">
                <a:latin typeface="Courier New"/>
                <a:cs typeface="Courier New"/>
              </a:rPr>
              <a:t>for (k=0; k&lt;n; k++)</a:t>
            </a:r>
            <a:r>
              <a:rPr sz="1500" b="1" spc="-2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{</a:t>
            </a:r>
            <a:endParaRPr sz="1500" dirty="0">
              <a:latin typeface="Courier New"/>
              <a:cs typeface="Courier New"/>
            </a:endParaRPr>
          </a:p>
          <a:p>
            <a:pPr marL="2011680">
              <a:lnSpc>
                <a:spcPts val="1700"/>
              </a:lnSpc>
            </a:pPr>
            <a:r>
              <a:rPr sz="1500" b="1" dirty="0">
                <a:latin typeface="Courier New"/>
                <a:cs typeface="Courier New"/>
              </a:rPr>
              <a:t>v </a:t>
            </a:r>
            <a:r>
              <a:rPr sz="1500" b="1" spc="-5" dirty="0">
                <a:latin typeface="Courier New"/>
                <a:cs typeface="Courier New"/>
              </a:rPr>
              <a:t>+= p[i*n </a:t>
            </a:r>
            <a:r>
              <a:rPr sz="1500" b="1" dirty="0">
                <a:latin typeface="Courier New"/>
                <a:cs typeface="Courier New"/>
              </a:rPr>
              <a:t>+ </a:t>
            </a:r>
            <a:r>
              <a:rPr sz="1500" b="1" spc="-5" dirty="0">
                <a:latin typeface="Courier New"/>
                <a:cs typeface="Courier New"/>
              </a:rPr>
              <a:t>k] </a:t>
            </a:r>
            <a:r>
              <a:rPr sz="1500" b="1" dirty="0">
                <a:latin typeface="Courier New"/>
                <a:cs typeface="Courier New"/>
              </a:rPr>
              <a:t>* </a:t>
            </a:r>
            <a:r>
              <a:rPr sz="1500" b="1" spc="-5" dirty="0">
                <a:latin typeface="Courier New"/>
                <a:cs typeface="Courier New"/>
              </a:rPr>
              <a:t>q[k*n </a:t>
            </a:r>
            <a:r>
              <a:rPr sz="1500" b="1" dirty="0">
                <a:latin typeface="Courier New"/>
                <a:cs typeface="Courier New"/>
              </a:rPr>
              <a:t>+</a:t>
            </a:r>
            <a:r>
              <a:rPr sz="1500" b="1" spc="-6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j];</a:t>
            </a:r>
            <a:endParaRPr sz="1500" dirty="0">
              <a:latin typeface="Courier New"/>
              <a:cs typeface="Courier New"/>
            </a:endParaRPr>
          </a:p>
          <a:p>
            <a:pPr marL="1554480">
              <a:lnSpc>
                <a:spcPts val="1705"/>
              </a:lnSpc>
            </a:pPr>
            <a:r>
              <a:rPr sz="1500" b="1" dirty="0">
                <a:latin typeface="Courier New"/>
                <a:cs typeface="Courier New"/>
              </a:rPr>
              <a:t>}</a:t>
            </a:r>
            <a:endParaRPr sz="1500" dirty="0">
              <a:latin typeface="Courier New"/>
              <a:cs typeface="Courier New"/>
            </a:endParaRPr>
          </a:p>
          <a:p>
            <a:pPr marL="1554480">
              <a:lnSpc>
                <a:spcPts val="1705"/>
              </a:lnSpc>
            </a:pPr>
            <a:r>
              <a:rPr sz="1500" b="1" spc="-5" dirty="0">
                <a:latin typeface="Courier New"/>
                <a:cs typeface="Courier New"/>
              </a:rPr>
              <a:t>r[i*n </a:t>
            </a:r>
            <a:r>
              <a:rPr sz="1500" b="1" dirty="0">
                <a:latin typeface="Courier New"/>
                <a:cs typeface="Courier New"/>
              </a:rPr>
              <a:t>+ </a:t>
            </a:r>
            <a:r>
              <a:rPr sz="1500" b="1" spc="-5" dirty="0">
                <a:latin typeface="Courier New"/>
                <a:cs typeface="Courier New"/>
              </a:rPr>
              <a:t>j] </a:t>
            </a:r>
            <a:r>
              <a:rPr sz="1500" b="1" dirty="0">
                <a:latin typeface="Courier New"/>
                <a:cs typeface="Courier New"/>
              </a:rPr>
              <a:t>=</a:t>
            </a:r>
            <a:r>
              <a:rPr sz="1500" b="1" spc="-2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v;</a:t>
            </a:r>
            <a:endParaRPr sz="1500" dirty="0">
              <a:latin typeface="Courier New"/>
              <a:cs typeface="Courier New"/>
            </a:endParaRPr>
          </a:p>
          <a:p>
            <a:pPr marL="1097280">
              <a:lnSpc>
                <a:spcPts val="1700"/>
              </a:lnSpc>
            </a:pPr>
            <a:r>
              <a:rPr sz="1500" b="1" dirty="0">
                <a:latin typeface="Courier New"/>
                <a:cs typeface="Courier New"/>
              </a:rPr>
              <a:t>}</a:t>
            </a:r>
            <a:endParaRPr sz="1500" dirty="0">
              <a:latin typeface="Courier New"/>
              <a:cs typeface="Courier New"/>
            </a:endParaRPr>
          </a:p>
          <a:p>
            <a:pPr marL="640080">
              <a:lnSpc>
                <a:spcPts val="1705"/>
              </a:lnSpc>
            </a:pPr>
            <a:r>
              <a:rPr sz="1500" b="1" dirty="0">
                <a:latin typeface="Courier New"/>
                <a:cs typeface="Courier New"/>
              </a:rPr>
              <a:t>}</a:t>
            </a:r>
            <a:endParaRPr sz="1500" dirty="0">
              <a:latin typeface="Courier New"/>
              <a:cs typeface="Courier New"/>
            </a:endParaRPr>
          </a:p>
          <a:p>
            <a:pPr marL="182880">
              <a:lnSpc>
                <a:spcPts val="1755"/>
              </a:lnSpc>
            </a:pPr>
            <a:r>
              <a:rPr sz="1500" b="1" dirty="0">
                <a:latin typeface="Courier New"/>
                <a:cs typeface="Courier New"/>
              </a:rPr>
              <a:t>}</a:t>
            </a:r>
            <a:endParaRPr sz="1500" dirty="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5715599"/>
            <a:ext cx="2057400" cy="228600"/>
          </a:xfrm>
          <a:custGeom>
            <a:avLst/>
            <a:gdLst/>
            <a:ahLst/>
            <a:cxnLst/>
            <a:rect l="l" t="t" r="r" b="b"/>
            <a:pathLst>
              <a:path w="2057400" h="228600">
                <a:moveTo>
                  <a:pt x="2057400" y="0"/>
                </a:moveTo>
                <a:lnTo>
                  <a:pt x="0" y="0"/>
                </a:lnTo>
                <a:lnTo>
                  <a:pt x="0" y="228599"/>
                </a:lnTo>
                <a:lnTo>
                  <a:pt x="2057400" y="228599"/>
                </a:lnTo>
                <a:lnTo>
                  <a:pt x="20574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5715599"/>
            <a:ext cx="2057400" cy="228600"/>
          </a:xfrm>
          <a:custGeom>
            <a:avLst/>
            <a:gdLst/>
            <a:ahLst/>
            <a:cxnLst/>
            <a:rect l="l" t="t" r="r" b="b"/>
            <a:pathLst>
              <a:path w="2057400" h="228600">
                <a:moveTo>
                  <a:pt x="1028700" y="228599"/>
                </a:moveTo>
                <a:lnTo>
                  <a:pt x="0" y="228599"/>
                </a:lnTo>
                <a:lnTo>
                  <a:pt x="0" y="0"/>
                </a:lnTo>
                <a:lnTo>
                  <a:pt x="2057400" y="0"/>
                </a:lnTo>
                <a:lnTo>
                  <a:pt x="2057400" y="228599"/>
                </a:lnTo>
                <a:lnTo>
                  <a:pt x="1028700" y="2285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865720"/>
            <a:ext cx="228600" cy="2057400"/>
          </a:xfrm>
          <a:custGeom>
            <a:avLst/>
            <a:gdLst/>
            <a:ahLst/>
            <a:cxnLst/>
            <a:rect l="l" t="t" r="r" b="b"/>
            <a:pathLst>
              <a:path w="228600" h="2057400">
                <a:moveTo>
                  <a:pt x="228600" y="0"/>
                </a:moveTo>
                <a:lnTo>
                  <a:pt x="0" y="0"/>
                </a:lnTo>
                <a:lnTo>
                  <a:pt x="0" y="2057400"/>
                </a:lnTo>
                <a:lnTo>
                  <a:pt x="228600" y="20574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72400" y="2865720"/>
            <a:ext cx="228600" cy="2057400"/>
          </a:xfrm>
          <a:custGeom>
            <a:avLst/>
            <a:gdLst/>
            <a:ahLst/>
            <a:cxnLst/>
            <a:rect l="l" t="t" r="r" b="b"/>
            <a:pathLst>
              <a:path w="228600" h="2057400">
                <a:moveTo>
                  <a:pt x="1143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28600" y="0"/>
                </a:lnTo>
                <a:lnTo>
                  <a:pt x="228600" y="2057400"/>
                </a:lnTo>
                <a:lnTo>
                  <a:pt x="1143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72400" y="57155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599"/>
                </a:lnTo>
                <a:lnTo>
                  <a:pt x="228600" y="228599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72400" y="57155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599"/>
                </a:moveTo>
                <a:lnTo>
                  <a:pt x="0" y="228599"/>
                </a:lnTo>
                <a:lnTo>
                  <a:pt x="0" y="0"/>
                </a:lnTo>
                <a:lnTo>
                  <a:pt x="228600" y="0"/>
                </a:lnTo>
                <a:lnTo>
                  <a:pt x="228600" y="228599"/>
                </a:lnTo>
                <a:lnTo>
                  <a:pt x="114300" y="2285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884420" y="5639399"/>
            <a:ext cx="76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60030" y="2526630"/>
            <a:ext cx="76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j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029200" y="5827360"/>
            <a:ext cx="1902460" cy="0"/>
          </a:xfrm>
          <a:custGeom>
            <a:avLst/>
            <a:gdLst/>
            <a:ahLst/>
            <a:cxnLst/>
            <a:rect l="l" t="t" r="r" b="b"/>
            <a:pathLst>
              <a:path w="1902459">
                <a:moveTo>
                  <a:pt x="0" y="0"/>
                </a:moveTo>
                <a:lnTo>
                  <a:pt x="1902459" y="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24040" y="5774020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0" y="0"/>
                </a:moveTo>
                <a:lnTo>
                  <a:pt x="0" y="107950"/>
                </a:lnTo>
                <a:lnTo>
                  <a:pt x="162559" y="533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98130" y="2865720"/>
            <a:ext cx="0" cy="1902460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46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44790" y="4761830"/>
            <a:ext cx="107950" cy="161290"/>
          </a:xfrm>
          <a:custGeom>
            <a:avLst/>
            <a:gdLst/>
            <a:ahLst/>
            <a:cxnLst/>
            <a:rect l="l" t="t" r="r" b="b"/>
            <a:pathLst>
              <a:path w="107950" h="161289">
                <a:moveTo>
                  <a:pt x="107950" y="0"/>
                </a:moveTo>
                <a:lnTo>
                  <a:pt x="0" y="0"/>
                </a:lnTo>
                <a:lnTo>
                  <a:pt x="53339" y="16129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34669" y="5264749"/>
            <a:ext cx="3956050" cy="67310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460"/>
              </a:lnSpc>
              <a:spcBef>
                <a:spcPts val="330"/>
              </a:spcBef>
            </a:pPr>
            <a:r>
              <a:rPr sz="2200" spc="-5" dirty="0">
                <a:solidFill>
                  <a:srgbClr val="FF3333"/>
                </a:solidFill>
                <a:latin typeface="Arial"/>
                <a:cs typeface="Arial"/>
              </a:rPr>
              <a:t>How many times are the  elements of matrix </a:t>
            </a:r>
            <a:r>
              <a:rPr sz="2200" i="1" dirty="0">
                <a:solidFill>
                  <a:srgbClr val="FF3333"/>
                </a:solidFill>
                <a:latin typeface="Arial"/>
                <a:cs typeface="Arial"/>
              </a:rPr>
              <a:t>p</a:t>
            </a:r>
            <a:r>
              <a:rPr sz="2200" i="1" spc="-15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3333"/>
                </a:solidFill>
                <a:latin typeface="Arial"/>
                <a:cs typeface="Arial"/>
              </a:rPr>
              <a:t>accessed?</a:t>
            </a:r>
            <a:endParaRPr sz="2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4669" y="6202010"/>
            <a:ext cx="4458335" cy="89281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6730">
              <a:lnSpc>
                <a:spcPts val="2460"/>
              </a:lnSpc>
              <a:spcBef>
                <a:spcPts val="330"/>
              </a:spcBef>
            </a:pPr>
            <a:r>
              <a:rPr sz="2200" spc="-5" dirty="0">
                <a:solidFill>
                  <a:srgbClr val="FF3333"/>
                </a:solidFill>
                <a:latin typeface="Arial"/>
                <a:cs typeface="Arial"/>
              </a:rPr>
              <a:t>How many times are the  elements of matrix </a:t>
            </a:r>
            <a:r>
              <a:rPr sz="2200" i="1" dirty="0">
                <a:solidFill>
                  <a:srgbClr val="FF3333"/>
                </a:solidFill>
                <a:latin typeface="Arial"/>
                <a:cs typeface="Arial"/>
              </a:rPr>
              <a:t>q</a:t>
            </a:r>
            <a:r>
              <a:rPr sz="2200" i="1" spc="-15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3333"/>
                </a:solidFill>
                <a:latin typeface="Arial"/>
                <a:cs typeface="Arial"/>
              </a:rPr>
              <a:t>accessed?</a:t>
            </a:r>
            <a:endParaRPr sz="2200">
              <a:latin typeface="Arial"/>
              <a:cs typeface="Arial"/>
            </a:endParaRPr>
          </a:p>
          <a:p>
            <a:pPr marR="5080" algn="r">
              <a:lnSpc>
                <a:spcPts val="1680"/>
              </a:lnSpc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1009" y="6856059"/>
            <a:ext cx="1040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97525" y="6888119"/>
            <a:ext cx="50673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dirty="0">
                <a:latin typeface="Times New Roman"/>
                <a:cs typeface="Times New Roman"/>
              </a:rPr>
              <a:t>m</a:t>
            </a:r>
            <a:r>
              <a:rPr sz="1400" spc="10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5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95459" y="6888119"/>
            <a:ext cx="17907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5" dirty="0">
                <a:latin typeface="Times New Roman"/>
                <a:cs typeface="Times New Roman"/>
              </a:rPr>
              <a:t>8</a:t>
            </a:r>
            <a:r>
              <a:rPr sz="1400" dirty="0">
                <a:latin typeface="Times New Roman"/>
                <a:cs typeface="Times New Roman"/>
              </a:rPr>
              <a:t>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25219" y="554320"/>
            <a:ext cx="78193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59479" algn="l"/>
              </a:tabLst>
            </a:pPr>
            <a:r>
              <a:rPr spc="-5" dirty="0"/>
              <a:t>Reducing</a:t>
            </a:r>
            <a:r>
              <a:rPr spc="-10" dirty="0"/>
              <a:t> </a:t>
            </a:r>
            <a:r>
              <a:rPr dirty="0"/>
              <a:t>the	</a:t>
            </a:r>
            <a:r>
              <a:rPr spc="-5" dirty="0"/>
              <a:t>memory</a:t>
            </a:r>
            <a:r>
              <a:rPr spc="-65" dirty="0"/>
              <a:t> </a:t>
            </a:r>
            <a:r>
              <a:rPr spc="-5" dirty="0"/>
              <a:t>pressure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35989" y="2972399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35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42870" y="2972399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35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23289" y="1722720"/>
            <a:ext cx="6370320" cy="124460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66420">
              <a:lnSpc>
                <a:spcPts val="3120"/>
              </a:lnSpc>
              <a:spcBef>
                <a:spcPts val="405"/>
              </a:spcBef>
            </a:pPr>
            <a:r>
              <a:rPr sz="2800" spc="-16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reduce the number of read  operations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global </a:t>
            </a:r>
            <a:r>
              <a:rPr sz="2800" spc="-35" dirty="0">
                <a:latin typeface="Arial"/>
                <a:cs typeface="Arial"/>
              </a:rPr>
              <a:t>memory, </a:t>
            </a:r>
            <a:r>
              <a:rPr sz="2800" spc="-5" dirty="0">
                <a:latin typeface="Arial"/>
                <a:cs typeface="Arial"/>
              </a:rPr>
              <a:t>we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use</a:t>
            </a:r>
            <a:endParaRPr sz="2800" dirty="0">
              <a:latin typeface="Arial"/>
              <a:cs typeface="Arial"/>
            </a:endParaRPr>
          </a:p>
          <a:p>
            <a:pPr marL="439420">
              <a:lnSpc>
                <a:spcPts val="3055"/>
              </a:lnSpc>
              <a:tabLst>
                <a:tab pos="2244725" algn="l"/>
              </a:tabLst>
            </a:pPr>
            <a:r>
              <a:rPr sz="2800" b="1" spc="-5" dirty="0">
                <a:latin typeface="Courier New"/>
                <a:cs typeface="Courier New"/>
              </a:rPr>
              <a:t>shared	</a:t>
            </a:r>
            <a:r>
              <a:rPr sz="2800" spc="-5" dirty="0">
                <a:latin typeface="Arial"/>
                <a:cs typeface="Arial"/>
              </a:rPr>
              <a:t>memory </a:t>
            </a:r>
            <a:r>
              <a:rPr sz="2800" dirty="0">
                <a:latin typeface="Arial"/>
                <a:cs typeface="Arial"/>
              </a:rPr>
              <a:t>to cache the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data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99440" y="393759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3289" y="2943190"/>
            <a:ext cx="5953760" cy="212979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159385">
              <a:lnSpc>
                <a:spcPts val="3120"/>
              </a:lnSpc>
              <a:spcBef>
                <a:spcPts val="405"/>
              </a:spcBef>
            </a:pPr>
            <a:r>
              <a:rPr sz="2800" spc="-5" dirty="0">
                <a:latin typeface="Arial"/>
                <a:cs typeface="Arial"/>
              </a:rPr>
              <a:t>needed by </a:t>
            </a:r>
            <a:r>
              <a:rPr sz="2800" dirty="0">
                <a:latin typeface="Arial"/>
                <a:cs typeface="Arial"/>
              </a:rPr>
              <a:t>each </a:t>
            </a:r>
            <a:r>
              <a:rPr sz="2800" spc="-5" dirty="0">
                <a:latin typeface="Arial"/>
                <a:cs typeface="Arial"/>
              </a:rPr>
              <a:t>block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compute </a:t>
            </a:r>
            <a:r>
              <a:rPr sz="2800" dirty="0">
                <a:latin typeface="Arial"/>
                <a:cs typeface="Arial"/>
              </a:rPr>
              <a:t>its  </a:t>
            </a:r>
            <a:r>
              <a:rPr sz="2800" spc="-5" dirty="0">
                <a:latin typeface="Arial"/>
                <a:cs typeface="Arial"/>
              </a:rPr>
              <a:t>portion of the result</a:t>
            </a:r>
            <a:endParaRPr sz="2800" dirty="0">
              <a:latin typeface="Arial"/>
              <a:cs typeface="Arial"/>
            </a:endParaRPr>
          </a:p>
          <a:p>
            <a:pPr marL="12700" marR="5080">
              <a:lnSpc>
                <a:spcPct val="93000"/>
              </a:lnSpc>
              <a:spcBef>
                <a:spcPts val="650"/>
              </a:spcBef>
              <a:tabLst>
                <a:tab pos="3046095" algn="l"/>
                <a:tab pos="4926965" algn="l"/>
              </a:tabLst>
            </a:pPr>
            <a:r>
              <a:rPr sz="2800" spc="-5" dirty="0">
                <a:latin typeface="Arial"/>
                <a:cs typeface="Arial"/>
              </a:rPr>
              <a:t>This requires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(2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spc="1290" dirty="0">
                <a:latin typeface="Arial"/>
                <a:cs typeface="Arial"/>
              </a:rPr>
              <a:t>´	</a:t>
            </a:r>
            <a:r>
              <a:rPr sz="2800" spc="-5" dirty="0">
                <a:latin typeface="Arial"/>
                <a:cs typeface="Arial"/>
              </a:rPr>
              <a:t>BLKDIM </a:t>
            </a:r>
            <a:r>
              <a:rPr sz="2800" spc="1290" dirty="0">
                <a:latin typeface="Arial"/>
                <a:cs typeface="Arial"/>
              </a:rPr>
              <a:t>´	</a:t>
            </a:r>
            <a:r>
              <a:rPr sz="2800" i="1" spc="-5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)  elements, which might </a:t>
            </a:r>
            <a:r>
              <a:rPr sz="2800" dirty="0">
                <a:latin typeface="Arial"/>
                <a:cs typeface="Arial"/>
              </a:rPr>
              <a:t>exceed </a:t>
            </a:r>
            <a:r>
              <a:rPr sz="2800" spc="-5" dirty="0">
                <a:latin typeface="Arial"/>
                <a:cs typeface="Arial"/>
              </a:rPr>
              <a:t>the  amount of </a:t>
            </a:r>
            <a:r>
              <a:rPr sz="2800" dirty="0">
                <a:latin typeface="Arial"/>
                <a:cs typeface="Arial"/>
              </a:rPr>
              <a:t>shared </a:t>
            </a:r>
            <a:r>
              <a:rPr sz="2800" spc="-5" dirty="0">
                <a:latin typeface="Arial"/>
                <a:cs typeface="Arial"/>
              </a:rPr>
              <a:t>memory allowed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by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3289" y="5017099"/>
            <a:ext cx="164718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the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device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72400" y="525713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72400" y="525713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763000" y="6124540"/>
            <a:ext cx="8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58200" y="2742530"/>
            <a:ext cx="1371600" cy="2057400"/>
          </a:xfrm>
          <a:custGeom>
            <a:avLst/>
            <a:gdLst/>
            <a:ahLst/>
            <a:cxnLst/>
            <a:rect l="l" t="t" r="r" b="b"/>
            <a:pathLst>
              <a:path w="1371600" h="2057400">
                <a:moveTo>
                  <a:pt x="0" y="2057400"/>
                </a:moveTo>
                <a:lnTo>
                  <a:pt x="1371600" y="2057400"/>
                </a:lnTo>
                <a:lnTo>
                  <a:pt x="137160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274253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737600" y="360994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57800" y="5944199"/>
            <a:ext cx="2057400" cy="1371600"/>
          </a:xfrm>
          <a:custGeom>
            <a:avLst/>
            <a:gdLst/>
            <a:ahLst/>
            <a:cxnLst/>
            <a:rect l="l" t="t" r="r" b="b"/>
            <a:pathLst>
              <a:path w="2057400" h="1371600">
                <a:moveTo>
                  <a:pt x="0" y="1371600"/>
                </a:moveTo>
                <a:lnTo>
                  <a:pt x="2057400" y="1371600"/>
                </a:lnTo>
                <a:lnTo>
                  <a:pt x="20574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57800" y="52583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223000" y="612454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57800" y="5258399"/>
            <a:ext cx="2057400" cy="685800"/>
          </a:xfrm>
          <a:custGeom>
            <a:avLst/>
            <a:gdLst/>
            <a:ahLst/>
            <a:cxnLst/>
            <a:rect l="l" t="t" r="r" b="b"/>
            <a:pathLst>
              <a:path w="2057400" h="685800">
                <a:moveTo>
                  <a:pt x="2057400" y="0"/>
                </a:moveTo>
                <a:lnTo>
                  <a:pt x="0" y="0"/>
                </a:lnTo>
                <a:lnTo>
                  <a:pt x="0" y="685799"/>
                </a:lnTo>
                <a:lnTo>
                  <a:pt x="2057400" y="685799"/>
                </a:lnTo>
                <a:lnTo>
                  <a:pt x="20574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57800" y="5258399"/>
            <a:ext cx="2057400" cy="685800"/>
          </a:xfrm>
          <a:custGeom>
            <a:avLst/>
            <a:gdLst/>
            <a:ahLst/>
            <a:cxnLst/>
            <a:rect l="l" t="t" r="r" b="b"/>
            <a:pathLst>
              <a:path w="2057400" h="685800">
                <a:moveTo>
                  <a:pt x="1028700" y="685799"/>
                </a:moveTo>
                <a:lnTo>
                  <a:pt x="0" y="685799"/>
                </a:lnTo>
                <a:lnTo>
                  <a:pt x="0" y="0"/>
                </a:lnTo>
                <a:lnTo>
                  <a:pt x="2057400" y="0"/>
                </a:lnTo>
                <a:lnTo>
                  <a:pt x="2057400" y="685799"/>
                </a:lnTo>
                <a:lnTo>
                  <a:pt x="1028700" y="6857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72400" y="2742530"/>
            <a:ext cx="685800" cy="2057400"/>
          </a:xfrm>
          <a:custGeom>
            <a:avLst/>
            <a:gdLst/>
            <a:ahLst/>
            <a:cxnLst/>
            <a:rect l="l" t="t" r="r" b="b"/>
            <a:pathLst>
              <a:path w="685800" h="2057400">
                <a:moveTo>
                  <a:pt x="685800" y="0"/>
                </a:moveTo>
                <a:lnTo>
                  <a:pt x="0" y="0"/>
                </a:lnTo>
                <a:lnTo>
                  <a:pt x="0" y="2057400"/>
                </a:lnTo>
                <a:lnTo>
                  <a:pt x="685800" y="20574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72400" y="2742530"/>
            <a:ext cx="685800" cy="2057400"/>
          </a:xfrm>
          <a:custGeom>
            <a:avLst/>
            <a:gdLst/>
            <a:ahLst/>
            <a:cxnLst/>
            <a:rect l="l" t="t" r="r" b="b"/>
            <a:pathLst>
              <a:path w="685800" h="2057400">
                <a:moveTo>
                  <a:pt x="3429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685800" y="0"/>
                </a:lnTo>
                <a:lnTo>
                  <a:pt x="685800" y="2057400"/>
                </a:lnTo>
                <a:lnTo>
                  <a:pt x="3429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72400" y="52571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72400" y="52571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1009" y="6856059"/>
            <a:ext cx="9601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97525" y="6888119"/>
            <a:ext cx="50673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dirty="0">
                <a:latin typeface="Times New Roman"/>
                <a:cs typeface="Times New Roman"/>
              </a:rPr>
              <a:t>m</a:t>
            </a:r>
            <a:r>
              <a:rPr sz="1400" spc="10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5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95459" y="6888119"/>
            <a:ext cx="17907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5" dirty="0">
                <a:latin typeface="Times New Roman"/>
                <a:cs typeface="Times New Roman"/>
              </a:rPr>
              <a:t>8</a:t>
            </a:r>
            <a:r>
              <a:rPr sz="1400" dirty="0"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25219" y="554320"/>
            <a:ext cx="78193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59479" algn="l"/>
              </a:tabLst>
            </a:pPr>
            <a:r>
              <a:rPr spc="-5" dirty="0"/>
              <a:t>Reducing</a:t>
            </a:r>
            <a:r>
              <a:rPr spc="-10" dirty="0"/>
              <a:t> </a:t>
            </a:r>
            <a:r>
              <a:rPr dirty="0"/>
              <a:t>the	</a:t>
            </a:r>
            <a:r>
              <a:rPr spc="-5" dirty="0"/>
              <a:t>memory</a:t>
            </a:r>
            <a:r>
              <a:rPr spc="-65" dirty="0"/>
              <a:t> </a:t>
            </a:r>
            <a:r>
              <a:rPr spc="-5" dirty="0"/>
              <a:t>pressure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440" y="31159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289" y="1722720"/>
            <a:ext cx="6301740" cy="213106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183515" algn="just">
              <a:lnSpc>
                <a:spcPct val="93000"/>
              </a:lnSpc>
              <a:spcBef>
                <a:spcPts val="335"/>
              </a:spcBef>
            </a:pPr>
            <a:r>
              <a:rPr sz="2800" spc="-10" dirty="0">
                <a:latin typeface="Arial"/>
                <a:cs typeface="Arial"/>
              </a:rPr>
              <a:t>The </a:t>
            </a:r>
            <a:r>
              <a:rPr sz="2800" spc="-5" dirty="0">
                <a:latin typeface="Arial"/>
                <a:cs typeface="Arial"/>
              </a:rPr>
              <a:t>solution: divide the (BLKDIM </a:t>
            </a:r>
            <a:r>
              <a:rPr sz="2800" spc="1290" dirty="0">
                <a:latin typeface="Arial"/>
                <a:cs typeface="Arial"/>
              </a:rPr>
              <a:t>´</a:t>
            </a:r>
            <a:r>
              <a:rPr sz="2800" spc="65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)  </a:t>
            </a:r>
            <a:r>
              <a:rPr sz="2800" spc="-5" dirty="0">
                <a:latin typeface="Arial"/>
                <a:cs typeface="Arial"/>
              </a:rPr>
              <a:t>stripes of </a:t>
            </a:r>
            <a:r>
              <a:rPr sz="2800" i="1" dirty="0">
                <a:latin typeface="Arial"/>
                <a:cs typeface="Arial"/>
              </a:rPr>
              <a:t>p </a:t>
            </a:r>
            <a:r>
              <a:rPr sz="2800" spc="-5" dirty="0">
                <a:latin typeface="Arial"/>
                <a:cs typeface="Arial"/>
              </a:rPr>
              <a:t>and </a:t>
            </a:r>
            <a:r>
              <a:rPr sz="2800" i="1" dirty="0">
                <a:latin typeface="Arial"/>
                <a:cs typeface="Arial"/>
              </a:rPr>
              <a:t>q </a:t>
            </a:r>
            <a:r>
              <a:rPr sz="2800" spc="-5" dirty="0">
                <a:latin typeface="Arial"/>
                <a:cs typeface="Arial"/>
              </a:rPr>
              <a:t>into square blocks of  (BLKDIM </a:t>
            </a:r>
            <a:r>
              <a:rPr sz="2800" spc="1290" dirty="0">
                <a:latin typeface="Arial"/>
                <a:cs typeface="Arial"/>
              </a:rPr>
              <a:t>´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i="1" spc="-10" dirty="0">
                <a:latin typeface="Arial"/>
                <a:cs typeface="Arial"/>
              </a:rPr>
              <a:t>BLKDIM</a:t>
            </a:r>
            <a:r>
              <a:rPr sz="2800" spc="-10" dirty="0">
                <a:latin typeface="Arial"/>
                <a:cs typeface="Arial"/>
              </a:rPr>
              <a:t>) </a:t>
            </a:r>
            <a:r>
              <a:rPr sz="2800" spc="-5" dirty="0">
                <a:latin typeface="Arial"/>
                <a:cs typeface="Arial"/>
              </a:rPr>
              <a:t>elements each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ts val="3120"/>
              </a:lnSpc>
              <a:spcBef>
                <a:spcPts val="795"/>
              </a:spcBef>
            </a:pPr>
            <a:r>
              <a:rPr sz="2800" spc="-5" dirty="0">
                <a:latin typeface="Arial"/>
                <a:cs typeface="Arial"/>
              </a:rPr>
              <a:t>Operate on two blocks </a:t>
            </a:r>
            <a:r>
              <a:rPr sz="2800" dirty="0">
                <a:latin typeface="Arial"/>
                <a:cs typeface="Arial"/>
              </a:rPr>
              <a:t>(for </a:t>
            </a:r>
            <a:r>
              <a:rPr sz="2800" i="1" dirty="0">
                <a:latin typeface="Arial"/>
                <a:cs typeface="Arial"/>
              </a:rPr>
              <a:t>p </a:t>
            </a:r>
            <a:r>
              <a:rPr sz="2800" spc="-5" dirty="0">
                <a:latin typeface="Arial"/>
                <a:cs typeface="Arial"/>
              </a:rPr>
              <a:t>and </a:t>
            </a:r>
            <a:r>
              <a:rPr sz="2800" i="1" dirty="0">
                <a:latin typeface="Arial"/>
                <a:cs typeface="Arial"/>
              </a:rPr>
              <a:t>q</a:t>
            </a:r>
            <a:r>
              <a:rPr sz="2800" dirty="0">
                <a:latin typeface="Arial"/>
                <a:cs typeface="Arial"/>
              </a:rPr>
              <a:t>) </a:t>
            </a:r>
            <a:r>
              <a:rPr sz="2800" spc="5" dirty="0">
                <a:latin typeface="Arial"/>
                <a:cs typeface="Arial"/>
              </a:rPr>
              <a:t>at </a:t>
            </a:r>
            <a:r>
              <a:rPr sz="2800" dirty="0">
                <a:latin typeface="Arial"/>
                <a:cs typeface="Arial"/>
              </a:rPr>
              <a:t>a  </a:t>
            </a:r>
            <a:r>
              <a:rPr sz="2800" spc="-5" dirty="0">
                <a:latin typeface="Arial"/>
                <a:cs typeface="Arial"/>
              </a:rPr>
              <a:t>time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72400" y="525713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72400" y="525713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763000" y="6124540"/>
            <a:ext cx="8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72400" y="5257130"/>
            <a:ext cx="685800" cy="685800"/>
          </a:xfrm>
          <a:prstGeom prst="rect">
            <a:avLst/>
          </a:prstGeom>
          <a:solidFill>
            <a:srgbClr val="FFFF99"/>
          </a:solidFill>
          <a:ln w="3175">
            <a:solidFill>
              <a:srgbClr val="000000"/>
            </a:solidFill>
          </a:ln>
        </p:spPr>
        <p:txBody>
          <a:bodyPr vert="horz" wrap="square" lIns="0" tIns="1943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3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257800" y="5258399"/>
          <a:ext cx="2057400" cy="2057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799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P1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P2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P3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600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p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30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7772400" y="2742530"/>
          <a:ext cx="2057400" cy="20580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870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3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Q1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43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7940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q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Q2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51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Q3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1677670" y="4342730"/>
            <a:ext cx="484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R = </a:t>
            </a:r>
            <a:r>
              <a:rPr sz="2800" spc="-120" dirty="0">
                <a:latin typeface="Arial"/>
                <a:cs typeface="Arial"/>
              </a:rPr>
              <a:t>P1</a:t>
            </a:r>
            <a:r>
              <a:rPr sz="2800" spc="-120" dirty="0">
                <a:latin typeface="Cambria"/>
                <a:cs typeface="Cambria"/>
              </a:rPr>
              <a:t>⨉</a:t>
            </a:r>
            <a:r>
              <a:rPr sz="2800" spc="-120" dirty="0">
                <a:latin typeface="Arial"/>
                <a:cs typeface="Arial"/>
              </a:rPr>
              <a:t>Q1 </a:t>
            </a:r>
            <a:r>
              <a:rPr sz="2800" dirty="0">
                <a:latin typeface="Arial"/>
                <a:cs typeface="Arial"/>
              </a:rPr>
              <a:t>+ </a:t>
            </a:r>
            <a:r>
              <a:rPr sz="2800" spc="-120" dirty="0">
                <a:latin typeface="Arial"/>
                <a:cs typeface="Arial"/>
              </a:rPr>
              <a:t>P2</a:t>
            </a:r>
            <a:r>
              <a:rPr sz="2800" spc="-120" dirty="0">
                <a:latin typeface="Cambria"/>
                <a:cs typeface="Cambria"/>
              </a:rPr>
              <a:t>⨉</a:t>
            </a:r>
            <a:r>
              <a:rPr sz="2800" spc="-120" dirty="0">
                <a:latin typeface="Arial"/>
                <a:cs typeface="Arial"/>
              </a:rPr>
              <a:t>Q2 </a:t>
            </a:r>
            <a:r>
              <a:rPr sz="2800" dirty="0">
                <a:latin typeface="Arial"/>
                <a:cs typeface="Arial"/>
              </a:rPr>
              <a:t>+</a:t>
            </a:r>
            <a:r>
              <a:rPr sz="2800" spc="160" dirty="0">
                <a:latin typeface="Arial"/>
                <a:cs typeface="Arial"/>
              </a:rPr>
              <a:t> </a:t>
            </a:r>
            <a:r>
              <a:rPr sz="2800" spc="-120" dirty="0">
                <a:latin typeface="Arial"/>
                <a:cs typeface="Arial"/>
              </a:rPr>
              <a:t>P3</a:t>
            </a:r>
            <a:r>
              <a:rPr sz="2800" spc="-120" dirty="0">
                <a:latin typeface="Cambria"/>
                <a:cs typeface="Cambria"/>
              </a:rPr>
              <a:t>⨉</a:t>
            </a:r>
            <a:r>
              <a:rPr sz="2800" spc="-120" dirty="0">
                <a:latin typeface="Arial"/>
                <a:cs typeface="Arial"/>
              </a:rPr>
              <a:t>Q3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2760" y="554320"/>
            <a:ext cx="65462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 the new kernel</a:t>
            </a:r>
            <a:r>
              <a:rPr spc="-65" dirty="0"/>
              <a:t> </a:t>
            </a:r>
            <a:r>
              <a:rPr spc="-5" dirty="0"/>
              <a:t>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1924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For </a:t>
            </a:r>
            <a:r>
              <a:rPr sz="2800" spc="-5" dirty="0">
                <a:latin typeface="Arial"/>
                <a:cs typeface="Arial"/>
              </a:rPr>
              <a:t>each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34400" y="5438740"/>
            <a:ext cx="8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09000" y="292414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94400" y="544001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292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292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43800" y="2058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43800" y="2058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436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436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998720" y="241487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14390" y="241868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local_q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228600" y="0"/>
                </a:lnTo>
                <a:lnTo>
                  <a:pt x="228600" y="228600"/>
                </a:lnTo>
                <a:lnTo>
                  <a:pt x="11430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969509" y="428304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7285990" y="191576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2760" y="554320"/>
            <a:ext cx="65462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 the new kernel</a:t>
            </a:r>
            <a:r>
              <a:rPr spc="-65" dirty="0"/>
              <a:t> </a:t>
            </a:r>
            <a:r>
              <a:rPr spc="-5" dirty="0"/>
              <a:t>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645673"/>
            <a:ext cx="3659504" cy="1640839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800" spc="-10" dirty="0">
                <a:latin typeface="Arial"/>
                <a:cs typeface="Arial"/>
              </a:rPr>
              <a:t>For </a:t>
            </a:r>
            <a:r>
              <a:rPr sz="2800" spc="-5" dirty="0">
                <a:latin typeface="Arial"/>
                <a:cs typeface="Arial"/>
              </a:rPr>
              <a:t>each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444500" marR="5080" indent="-288290">
              <a:lnSpc>
                <a:spcPct val="92900"/>
              </a:lnSpc>
              <a:spcBef>
                <a:spcPts val="725"/>
              </a:spcBef>
              <a:tabLst>
                <a:tab pos="44386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10" dirty="0">
                <a:latin typeface="Arial"/>
                <a:cs typeface="Arial"/>
              </a:rPr>
              <a:t>Copy </a:t>
            </a:r>
            <a:r>
              <a:rPr sz="2400" spc="-5" dirty="0">
                <a:latin typeface="Arial"/>
                <a:cs typeface="Arial"/>
              </a:rPr>
              <a:t>blocks from </a:t>
            </a:r>
            <a:r>
              <a:rPr sz="2400" i="1" dirty="0">
                <a:latin typeface="Arial"/>
                <a:cs typeface="Arial"/>
              </a:rPr>
              <a:t>p </a:t>
            </a:r>
            <a:r>
              <a:rPr sz="2400" spc="-10" dirty="0">
                <a:latin typeface="Arial"/>
                <a:cs typeface="Arial"/>
              </a:rPr>
              <a:t>and  </a:t>
            </a:r>
            <a:r>
              <a:rPr sz="2400" i="1" dirty="0">
                <a:latin typeface="Arial"/>
                <a:cs typeface="Arial"/>
              </a:rPr>
              <a:t>q </a:t>
            </a:r>
            <a:r>
              <a:rPr sz="2400" spc="-5" dirty="0">
                <a:latin typeface="Arial"/>
                <a:cs typeface="Arial"/>
              </a:rPr>
              <a:t>into shared memory 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i="1" spc="-5" dirty="0">
                <a:latin typeface="Arial"/>
                <a:cs typeface="Arial"/>
              </a:rPr>
              <a:t>local_q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34400" y="5438740"/>
            <a:ext cx="8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09000" y="292414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94400" y="544001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292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292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43800" y="2058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43800" y="2058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436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436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998720" y="241487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14390" y="241868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local_q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72100" y="3664549"/>
            <a:ext cx="0" cy="908050"/>
          </a:xfrm>
          <a:custGeom>
            <a:avLst/>
            <a:gdLst/>
            <a:ahLst/>
            <a:cxnLst/>
            <a:rect l="l" t="t" r="r" b="b"/>
            <a:pathLst>
              <a:path h="908050">
                <a:moveTo>
                  <a:pt x="0" y="90805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89550" y="3429599"/>
            <a:ext cx="163830" cy="246379"/>
          </a:xfrm>
          <a:custGeom>
            <a:avLst/>
            <a:gdLst/>
            <a:ahLst/>
            <a:cxnLst/>
            <a:rect l="l" t="t" r="r" b="b"/>
            <a:pathLst>
              <a:path w="163829" h="246379">
                <a:moveTo>
                  <a:pt x="82550" y="0"/>
                </a:moveTo>
                <a:lnTo>
                  <a:pt x="0" y="246379"/>
                </a:lnTo>
                <a:lnTo>
                  <a:pt x="163829" y="246379"/>
                </a:lnTo>
                <a:lnTo>
                  <a:pt x="825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17359" y="2400900"/>
            <a:ext cx="726440" cy="544830"/>
          </a:xfrm>
          <a:custGeom>
            <a:avLst/>
            <a:gdLst/>
            <a:ahLst/>
            <a:cxnLst/>
            <a:rect l="l" t="t" r="r" b="b"/>
            <a:pathLst>
              <a:path w="726440" h="544830">
                <a:moveTo>
                  <a:pt x="726440" y="0"/>
                </a:moveTo>
                <a:lnTo>
                  <a:pt x="0" y="544829"/>
                </a:lnTo>
              </a:path>
            </a:pathLst>
          </a:custGeom>
          <a:ln w="54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29400" y="2873340"/>
            <a:ext cx="246379" cy="213360"/>
          </a:xfrm>
          <a:custGeom>
            <a:avLst/>
            <a:gdLst/>
            <a:ahLst/>
            <a:cxnLst/>
            <a:rect l="l" t="t" r="r" b="b"/>
            <a:pathLst>
              <a:path w="246379" h="213360">
                <a:moveTo>
                  <a:pt x="148590" y="0"/>
                </a:moveTo>
                <a:lnTo>
                  <a:pt x="0" y="213360"/>
                </a:lnTo>
                <a:lnTo>
                  <a:pt x="246379" y="130810"/>
                </a:lnTo>
                <a:lnTo>
                  <a:pt x="1485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228600" y="0"/>
                </a:lnTo>
                <a:lnTo>
                  <a:pt x="228600" y="228600"/>
                </a:lnTo>
                <a:lnTo>
                  <a:pt x="11430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970779" y="428304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7285990" y="191576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5620AE7-2D2B-4C1A-B413-9A4154B9E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690" y="392601"/>
            <a:ext cx="7932420" cy="677108"/>
          </a:xfrm>
        </p:spPr>
        <p:txBody>
          <a:bodyPr/>
          <a:lstStyle/>
          <a:p>
            <a:r>
              <a:rPr lang="zh-CN" altLang="en-US" dirty="0"/>
              <a:t>矩阵乘法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0ECA485-D946-4E0F-8D98-18E65E639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2181225"/>
            <a:ext cx="4800600" cy="43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15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2760" y="554320"/>
            <a:ext cx="65462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 the new kernel</a:t>
            </a:r>
            <a:r>
              <a:rPr spc="-65" dirty="0"/>
              <a:t> </a:t>
            </a:r>
            <a:r>
              <a:rPr spc="-5" dirty="0"/>
              <a:t>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1924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For </a:t>
            </a:r>
            <a:r>
              <a:rPr sz="2800" spc="-5" dirty="0">
                <a:latin typeface="Arial"/>
                <a:cs typeface="Arial"/>
              </a:rPr>
              <a:t>each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800" y="36721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2215480"/>
            <a:ext cx="3515995" cy="25044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00990" marR="5080" indent="-288290">
              <a:lnSpc>
                <a:spcPct val="92800"/>
              </a:lnSpc>
              <a:spcBef>
                <a:spcPts val="305"/>
              </a:spcBef>
              <a:tabLst>
                <a:tab pos="30035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10" dirty="0">
                <a:latin typeface="Arial"/>
                <a:cs typeface="Arial"/>
              </a:rPr>
              <a:t>Copy </a:t>
            </a:r>
            <a:r>
              <a:rPr sz="2400" spc="-5" dirty="0">
                <a:latin typeface="Arial"/>
                <a:cs typeface="Arial"/>
              </a:rPr>
              <a:t>blocks from </a:t>
            </a:r>
            <a:r>
              <a:rPr sz="2400" i="1" dirty="0">
                <a:latin typeface="Arial"/>
                <a:cs typeface="Arial"/>
              </a:rPr>
              <a:t>p </a:t>
            </a:r>
            <a:r>
              <a:rPr sz="2400" spc="-10" dirty="0">
                <a:latin typeface="Arial"/>
                <a:cs typeface="Arial"/>
              </a:rPr>
              <a:t>and  </a:t>
            </a:r>
            <a:r>
              <a:rPr sz="2400" i="1" dirty="0">
                <a:latin typeface="Arial"/>
                <a:cs typeface="Arial"/>
              </a:rPr>
              <a:t>q </a:t>
            </a:r>
            <a:r>
              <a:rPr sz="2400" spc="-5" dirty="0">
                <a:latin typeface="Arial"/>
                <a:cs typeface="Arial"/>
              </a:rPr>
              <a:t>into shared memory 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5" dirty="0">
                <a:latin typeface="Arial"/>
                <a:cs typeface="Arial"/>
              </a:rPr>
              <a:t>in  parallel</a:t>
            </a:r>
            <a:endParaRPr sz="2400">
              <a:latin typeface="Arial"/>
              <a:cs typeface="Arial"/>
            </a:endParaRPr>
          </a:p>
          <a:p>
            <a:pPr marL="300990" marR="614680">
              <a:lnSpc>
                <a:spcPct val="931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compute the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matrix  product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1105" dirty="0">
                <a:latin typeface="Arial"/>
                <a:cs typeface="Arial"/>
              </a:rPr>
              <a:t>´ 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10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parallel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534400" y="5438740"/>
            <a:ext cx="8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09000" y="292414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994400" y="544001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292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43800" y="2058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43800" y="2058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200" y="2743800"/>
            <a:ext cx="685800" cy="457200"/>
          </a:xfrm>
          <a:custGeom>
            <a:avLst/>
            <a:gdLst/>
            <a:ahLst/>
            <a:cxnLst/>
            <a:rect l="l" t="t" r="r" b="b"/>
            <a:pathLst>
              <a:path w="685800" h="457200">
                <a:moveTo>
                  <a:pt x="0" y="457200"/>
                </a:moveTo>
                <a:lnTo>
                  <a:pt x="685800" y="457200"/>
                </a:lnTo>
                <a:lnTo>
                  <a:pt x="6858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998720" y="241487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14390" y="241868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local_q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72100" y="3429599"/>
            <a:ext cx="2299970" cy="1045210"/>
          </a:xfrm>
          <a:custGeom>
            <a:avLst/>
            <a:gdLst/>
            <a:ahLst/>
            <a:cxnLst/>
            <a:rect l="l" t="t" r="r" b="b"/>
            <a:pathLst>
              <a:path w="2299970" h="1045210">
                <a:moveTo>
                  <a:pt x="0" y="0"/>
                </a:moveTo>
                <a:lnTo>
                  <a:pt x="2299970" y="1045209"/>
                </a:lnTo>
              </a:path>
            </a:pathLst>
          </a:custGeom>
          <a:ln w="54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28890" y="4396070"/>
            <a:ext cx="257810" cy="176530"/>
          </a:xfrm>
          <a:custGeom>
            <a:avLst/>
            <a:gdLst/>
            <a:ahLst/>
            <a:cxnLst/>
            <a:rect l="l" t="t" r="r" b="b"/>
            <a:pathLst>
              <a:path w="257809" h="176529">
                <a:moveTo>
                  <a:pt x="67309" y="0"/>
                </a:moveTo>
                <a:lnTo>
                  <a:pt x="0" y="148590"/>
                </a:lnTo>
                <a:lnTo>
                  <a:pt x="257809" y="176530"/>
                </a:lnTo>
                <a:lnTo>
                  <a:pt x="673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86500" y="3429599"/>
            <a:ext cx="1408430" cy="1005840"/>
          </a:xfrm>
          <a:custGeom>
            <a:avLst/>
            <a:gdLst/>
            <a:ahLst/>
            <a:cxnLst/>
            <a:rect l="l" t="t" r="r" b="b"/>
            <a:pathLst>
              <a:path w="1408429" h="1005839">
                <a:moveTo>
                  <a:pt x="0" y="0"/>
                </a:moveTo>
                <a:lnTo>
                  <a:pt x="1408429" y="1005839"/>
                </a:lnTo>
              </a:path>
            </a:pathLst>
          </a:custGeom>
          <a:ln w="54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39050" y="4361780"/>
            <a:ext cx="247650" cy="210820"/>
          </a:xfrm>
          <a:custGeom>
            <a:avLst/>
            <a:gdLst/>
            <a:ahLst/>
            <a:cxnLst/>
            <a:rect l="l" t="t" r="r" b="b"/>
            <a:pathLst>
              <a:path w="247650" h="210820">
                <a:moveTo>
                  <a:pt x="95250" y="0"/>
                </a:moveTo>
                <a:lnTo>
                  <a:pt x="0" y="134620"/>
                </a:lnTo>
                <a:lnTo>
                  <a:pt x="247650" y="210820"/>
                </a:lnTo>
                <a:lnTo>
                  <a:pt x="95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228600" y="0"/>
                </a:lnTo>
                <a:lnTo>
                  <a:pt x="228600" y="228600"/>
                </a:lnTo>
                <a:lnTo>
                  <a:pt x="11430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29200" y="3201000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685800" y="0"/>
                </a:moveTo>
                <a:lnTo>
                  <a:pt x="0" y="0"/>
                </a:lnTo>
                <a:lnTo>
                  <a:pt x="0" y="228600"/>
                </a:lnTo>
                <a:lnTo>
                  <a:pt x="685800" y="2286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29200" y="3201000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3429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685800" y="0"/>
                </a:lnTo>
                <a:lnTo>
                  <a:pt x="685800" y="228600"/>
                </a:lnTo>
                <a:lnTo>
                  <a:pt x="34290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5943600" y="2743800"/>
          <a:ext cx="6858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35" name="object 35"/>
          <p:cNvSpPr txBox="1"/>
          <p:nvPr/>
        </p:nvSpPr>
        <p:spPr>
          <a:xfrm>
            <a:off x="4970779" y="428304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285990" y="191576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2760" y="554320"/>
            <a:ext cx="65462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 the new kernel</a:t>
            </a:r>
            <a:r>
              <a:rPr spc="-65" dirty="0"/>
              <a:t> </a:t>
            </a:r>
            <a:r>
              <a:rPr spc="-5" dirty="0"/>
              <a:t>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1924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For </a:t>
            </a:r>
            <a:r>
              <a:rPr sz="2800" spc="-5" dirty="0">
                <a:latin typeface="Arial"/>
                <a:cs typeface="Arial"/>
              </a:rPr>
              <a:t>each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800" y="36721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47656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800" y="2215480"/>
            <a:ext cx="3515995" cy="291719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00990" marR="5080" indent="-288290">
              <a:lnSpc>
                <a:spcPct val="92800"/>
              </a:lnSpc>
              <a:spcBef>
                <a:spcPts val="305"/>
              </a:spcBef>
              <a:tabLst>
                <a:tab pos="30035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10" dirty="0">
                <a:latin typeface="Arial"/>
                <a:cs typeface="Arial"/>
              </a:rPr>
              <a:t>Copy </a:t>
            </a:r>
            <a:r>
              <a:rPr sz="2400" spc="-5" dirty="0">
                <a:latin typeface="Arial"/>
                <a:cs typeface="Arial"/>
              </a:rPr>
              <a:t>blocks from </a:t>
            </a:r>
            <a:r>
              <a:rPr sz="2400" i="1" dirty="0">
                <a:latin typeface="Arial"/>
                <a:cs typeface="Arial"/>
              </a:rPr>
              <a:t>p </a:t>
            </a:r>
            <a:r>
              <a:rPr sz="2400" spc="-10" dirty="0">
                <a:latin typeface="Arial"/>
                <a:cs typeface="Arial"/>
              </a:rPr>
              <a:t>and  </a:t>
            </a:r>
            <a:r>
              <a:rPr sz="2400" i="1" dirty="0">
                <a:latin typeface="Arial"/>
                <a:cs typeface="Arial"/>
              </a:rPr>
              <a:t>q </a:t>
            </a:r>
            <a:r>
              <a:rPr sz="2400" spc="-5" dirty="0">
                <a:latin typeface="Arial"/>
                <a:cs typeface="Arial"/>
              </a:rPr>
              <a:t>into shared memory 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5" dirty="0">
                <a:latin typeface="Arial"/>
                <a:cs typeface="Arial"/>
              </a:rPr>
              <a:t>in  parallel</a:t>
            </a:r>
            <a:endParaRPr sz="2400">
              <a:latin typeface="Arial"/>
              <a:cs typeface="Arial"/>
            </a:endParaRPr>
          </a:p>
          <a:p>
            <a:pPr marL="300990" marR="614680">
              <a:lnSpc>
                <a:spcPct val="931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compute the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matrix  product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1105" dirty="0">
                <a:latin typeface="Arial"/>
                <a:cs typeface="Arial"/>
              </a:rPr>
              <a:t>´ 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10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parallel</a:t>
            </a:r>
            <a:endParaRPr sz="2400">
              <a:latin typeface="Arial"/>
              <a:cs typeface="Arial"/>
            </a:endParaRPr>
          </a:p>
          <a:p>
            <a:pPr marL="300990">
              <a:lnSpc>
                <a:spcPct val="100000"/>
              </a:lnSpc>
              <a:spcBef>
                <a:spcPts val="370"/>
              </a:spcBef>
            </a:pPr>
            <a:r>
              <a:rPr sz="2400" i="1" dirty="0">
                <a:latin typeface="Arial"/>
                <a:cs typeface="Arial"/>
              </a:rPr>
              <a:t>m </a:t>
            </a:r>
            <a:r>
              <a:rPr sz="2400" dirty="0">
                <a:latin typeface="Arial"/>
                <a:cs typeface="Arial"/>
              </a:rPr>
              <a:t>← </a:t>
            </a:r>
            <a:r>
              <a:rPr sz="2400" i="1" dirty="0">
                <a:latin typeface="Arial"/>
                <a:cs typeface="Arial"/>
              </a:rPr>
              <a:t>m </a:t>
            </a:r>
            <a:r>
              <a:rPr sz="2400" dirty="0">
                <a:latin typeface="Arial"/>
                <a:cs typeface="Arial"/>
              </a:rPr>
              <a:t>+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BLKDIM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34400" y="5438740"/>
            <a:ext cx="8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496300" y="29241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81700" y="544001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150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150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438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438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436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436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998720" y="241487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14390" y="241868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local_q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228600" y="0"/>
                </a:lnTo>
                <a:lnTo>
                  <a:pt x="228600" y="228600"/>
                </a:lnTo>
                <a:lnTo>
                  <a:pt x="11430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654040" y="428304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32" name="object 32"/>
          <p:cNvSpPr txBox="1"/>
          <p:nvPr/>
        </p:nvSpPr>
        <p:spPr>
          <a:xfrm>
            <a:off x="7285990" y="256346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2760" y="554320"/>
            <a:ext cx="65462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 the new kernel</a:t>
            </a:r>
            <a:r>
              <a:rPr spc="-65" dirty="0"/>
              <a:t> </a:t>
            </a:r>
            <a:r>
              <a:rPr spc="-5" dirty="0"/>
              <a:t>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1924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For </a:t>
            </a:r>
            <a:r>
              <a:rPr sz="2800" spc="-5" dirty="0">
                <a:latin typeface="Arial"/>
                <a:cs typeface="Arial"/>
              </a:rPr>
              <a:t>each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800" y="36721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47656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800" y="2215480"/>
            <a:ext cx="3515995" cy="291719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00990" marR="5080" indent="-288290">
              <a:lnSpc>
                <a:spcPct val="92800"/>
              </a:lnSpc>
              <a:spcBef>
                <a:spcPts val="305"/>
              </a:spcBef>
              <a:tabLst>
                <a:tab pos="30035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10" dirty="0">
                <a:latin typeface="Arial"/>
                <a:cs typeface="Arial"/>
              </a:rPr>
              <a:t>Copy </a:t>
            </a:r>
            <a:r>
              <a:rPr sz="2400" spc="-5" dirty="0">
                <a:latin typeface="Arial"/>
                <a:cs typeface="Arial"/>
              </a:rPr>
              <a:t>blocks from </a:t>
            </a:r>
            <a:r>
              <a:rPr sz="2400" i="1" dirty="0">
                <a:latin typeface="Arial"/>
                <a:cs typeface="Arial"/>
              </a:rPr>
              <a:t>p </a:t>
            </a:r>
            <a:r>
              <a:rPr sz="2400" spc="-10" dirty="0">
                <a:latin typeface="Arial"/>
                <a:cs typeface="Arial"/>
              </a:rPr>
              <a:t>and  </a:t>
            </a:r>
            <a:r>
              <a:rPr sz="2400" i="1" dirty="0">
                <a:latin typeface="Arial"/>
                <a:cs typeface="Arial"/>
              </a:rPr>
              <a:t>q </a:t>
            </a:r>
            <a:r>
              <a:rPr sz="2400" spc="-5" dirty="0">
                <a:latin typeface="Arial"/>
                <a:cs typeface="Arial"/>
              </a:rPr>
              <a:t>into shared memory 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5" dirty="0">
                <a:latin typeface="Arial"/>
                <a:cs typeface="Arial"/>
              </a:rPr>
              <a:t>in  parallel</a:t>
            </a:r>
            <a:endParaRPr sz="2400">
              <a:latin typeface="Arial"/>
              <a:cs typeface="Arial"/>
            </a:endParaRPr>
          </a:p>
          <a:p>
            <a:pPr marL="300990" marR="614680">
              <a:lnSpc>
                <a:spcPct val="931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compute the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matrix  product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1105" dirty="0">
                <a:latin typeface="Arial"/>
                <a:cs typeface="Arial"/>
              </a:rPr>
              <a:t>´ 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10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parallel</a:t>
            </a:r>
            <a:endParaRPr sz="2400">
              <a:latin typeface="Arial"/>
              <a:cs typeface="Arial"/>
            </a:endParaRPr>
          </a:p>
          <a:p>
            <a:pPr marL="300990">
              <a:lnSpc>
                <a:spcPct val="100000"/>
              </a:lnSpc>
              <a:spcBef>
                <a:spcPts val="370"/>
              </a:spcBef>
            </a:pPr>
            <a:r>
              <a:rPr sz="2400" i="1" dirty="0">
                <a:latin typeface="Arial"/>
                <a:cs typeface="Arial"/>
              </a:rPr>
              <a:t>m </a:t>
            </a:r>
            <a:r>
              <a:rPr sz="2400" dirty="0">
                <a:latin typeface="Arial"/>
                <a:cs typeface="Arial"/>
              </a:rPr>
              <a:t>← </a:t>
            </a:r>
            <a:r>
              <a:rPr sz="2400" i="1" dirty="0">
                <a:latin typeface="Arial"/>
                <a:cs typeface="Arial"/>
              </a:rPr>
              <a:t>m </a:t>
            </a:r>
            <a:r>
              <a:rPr sz="2400" dirty="0">
                <a:latin typeface="Arial"/>
                <a:cs typeface="Arial"/>
              </a:rPr>
              <a:t>+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BLKDIM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34400" y="5438740"/>
            <a:ext cx="8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543800" y="2924140"/>
            <a:ext cx="2057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94400" y="544001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150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150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438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438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436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436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998720" y="241487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14390" y="241868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local_q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92750" y="3631530"/>
            <a:ext cx="565150" cy="941069"/>
          </a:xfrm>
          <a:custGeom>
            <a:avLst/>
            <a:gdLst/>
            <a:ahLst/>
            <a:cxnLst/>
            <a:rect l="l" t="t" r="r" b="b"/>
            <a:pathLst>
              <a:path w="565150" h="941070">
                <a:moveTo>
                  <a:pt x="565150" y="94107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3429599"/>
            <a:ext cx="196850" cy="254000"/>
          </a:xfrm>
          <a:custGeom>
            <a:avLst/>
            <a:gdLst/>
            <a:ahLst/>
            <a:cxnLst/>
            <a:rect l="l" t="t" r="r" b="b"/>
            <a:pathLst>
              <a:path w="196850" h="254000">
                <a:moveTo>
                  <a:pt x="0" y="0"/>
                </a:moveTo>
                <a:lnTo>
                  <a:pt x="55879" y="254000"/>
                </a:lnTo>
                <a:lnTo>
                  <a:pt x="196850" y="1689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64350" y="3086700"/>
            <a:ext cx="679450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67945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29400" y="3004150"/>
            <a:ext cx="246379" cy="163830"/>
          </a:xfrm>
          <a:custGeom>
            <a:avLst/>
            <a:gdLst/>
            <a:ahLst/>
            <a:cxnLst/>
            <a:rect l="l" t="t" r="r" b="b"/>
            <a:pathLst>
              <a:path w="246379" h="163830">
                <a:moveTo>
                  <a:pt x="246379" y="0"/>
                </a:moveTo>
                <a:lnTo>
                  <a:pt x="0" y="82550"/>
                </a:lnTo>
                <a:lnTo>
                  <a:pt x="246379" y="163829"/>
                </a:lnTo>
                <a:lnTo>
                  <a:pt x="2463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228600" y="0"/>
                </a:lnTo>
                <a:lnTo>
                  <a:pt x="228600" y="228600"/>
                </a:lnTo>
                <a:lnTo>
                  <a:pt x="11430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655309" y="428304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7287259" y="256346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2760" y="554320"/>
            <a:ext cx="65462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 the new kernel</a:t>
            </a:r>
            <a:r>
              <a:rPr spc="-65" dirty="0"/>
              <a:t> </a:t>
            </a:r>
            <a:r>
              <a:rPr spc="-5" dirty="0"/>
              <a:t>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1924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For </a:t>
            </a:r>
            <a:r>
              <a:rPr sz="2800" spc="-5" dirty="0">
                <a:latin typeface="Arial"/>
                <a:cs typeface="Arial"/>
              </a:rPr>
              <a:t>each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800" y="36721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47656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800" y="2215480"/>
            <a:ext cx="3515995" cy="291719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00990" marR="5080" indent="-288290">
              <a:lnSpc>
                <a:spcPct val="92800"/>
              </a:lnSpc>
              <a:spcBef>
                <a:spcPts val="305"/>
              </a:spcBef>
              <a:tabLst>
                <a:tab pos="30035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10" dirty="0">
                <a:latin typeface="Arial"/>
                <a:cs typeface="Arial"/>
              </a:rPr>
              <a:t>Copy </a:t>
            </a:r>
            <a:r>
              <a:rPr sz="2400" spc="-5" dirty="0">
                <a:latin typeface="Arial"/>
                <a:cs typeface="Arial"/>
              </a:rPr>
              <a:t>blocks from </a:t>
            </a:r>
            <a:r>
              <a:rPr sz="2400" i="1" dirty="0">
                <a:latin typeface="Arial"/>
                <a:cs typeface="Arial"/>
              </a:rPr>
              <a:t>p </a:t>
            </a:r>
            <a:r>
              <a:rPr sz="2400" spc="-10" dirty="0">
                <a:latin typeface="Arial"/>
                <a:cs typeface="Arial"/>
              </a:rPr>
              <a:t>and  </a:t>
            </a:r>
            <a:r>
              <a:rPr sz="2400" i="1" dirty="0">
                <a:latin typeface="Arial"/>
                <a:cs typeface="Arial"/>
              </a:rPr>
              <a:t>q </a:t>
            </a:r>
            <a:r>
              <a:rPr sz="2400" spc="-5" dirty="0">
                <a:latin typeface="Arial"/>
                <a:cs typeface="Arial"/>
              </a:rPr>
              <a:t>into shared memory 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5" dirty="0">
                <a:latin typeface="Arial"/>
                <a:cs typeface="Arial"/>
              </a:rPr>
              <a:t>in  parallel</a:t>
            </a:r>
            <a:endParaRPr sz="2400">
              <a:latin typeface="Arial"/>
              <a:cs typeface="Arial"/>
            </a:endParaRPr>
          </a:p>
          <a:p>
            <a:pPr marL="300990" marR="614680">
              <a:lnSpc>
                <a:spcPct val="931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compute the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matrix  product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1105" dirty="0">
                <a:latin typeface="Arial"/>
                <a:cs typeface="Arial"/>
              </a:rPr>
              <a:t>´ 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10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parallel</a:t>
            </a:r>
            <a:endParaRPr sz="2400">
              <a:latin typeface="Arial"/>
              <a:cs typeface="Arial"/>
            </a:endParaRPr>
          </a:p>
          <a:p>
            <a:pPr marL="300990">
              <a:lnSpc>
                <a:spcPct val="100000"/>
              </a:lnSpc>
              <a:spcBef>
                <a:spcPts val="370"/>
              </a:spcBef>
            </a:pPr>
            <a:r>
              <a:rPr sz="2400" i="1" dirty="0">
                <a:latin typeface="Arial"/>
                <a:cs typeface="Arial"/>
              </a:rPr>
              <a:t>m </a:t>
            </a:r>
            <a:r>
              <a:rPr sz="2400" dirty="0">
                <a:latin typeface="Arial"/>
                <a:cs typeface="Arial"/>
              </a:rPr>
              <a:t>← </a:t>
            </a:r>
            <a:r>
              <a:rPr sz="2400" i="1" dirty="0">
                <a:latin typeface="Arial"/>
                <a:cs typeface="Arial"/>
              </a:rPr>
              <a:t>m </a:t>
            </a:r>
            <a:r>
              <a:rPr sz="2400" dirty="0">
                <a:latin typeface="Arial"/>
                <a:cs typeface="Arial"/>
              </a:rPr>
              <a:t>+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BLKDIM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34400" y="5438740"/>
            <a:ext cx="8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496300" y="29241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94400" y="544001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150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150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438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438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2743800"/>
            <a:ext cx="685800" cy="457200"/>
          </a:xfrm>
          <a:custGeom>
            <a:avLst/>
            <a:gdLst/>
            <a:ahLst/>
            <a:cxnLst/>
            <a:rect l="l" t="t" r="r" b="b"/>
            <a:pathLst>
              <a:path w="685800" h="457200">
                <a:moveTo>
                  <a:pt x="0" y="457200"/>
                </a:moveTo>
                <a:lnTo>
                  <a:pt x="685800" y="457200"/>
                </a:lnTo>
                <a:lnTo>
                  <a:pt x="6858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998720" y="241487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14390" y="241868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local_q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72100" y="3429599"/>
            <a:ext cx="2299970" cy="1045210"/>
          </a:xfrm>
          <a:custGeom>
            <a:avLst/>
            <a:gdLst/>
            <a:ahLst/>
            <a:cxnLst/>
            <a:rect l="l" t="t" r="r" b="b"/>
            <a:pathLst>
              <a:path w="2299970" h="1045210">
                <a:moveTo>
                  <a:pt x="0" y="0"/>
                </a:moveTo>
                <a:lnTo>
                  <a:pt x="2299970" y="1045209"/>
                </a:lnTo>
              </a:path>
            </a:pathLst>
          </a:custGeom>
          <a:ln w="54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28890" y="4396070"/>
            <a:ext cx="257810" cy="176530"/>
          </a:xfrm>
          <a:custGeom>
            <a:avLst/>
            <a:gdLst/>
            <a:ahLst/>
            <a:cxnLst/>
            <a:rect l="l" t="t" r="r" b="b"/>
            <a:pathLst>
              <a:path w="257809" h="176529">
                <a:moveTo>
                  <a:pt x="67309" y="0"/>
                </a:moveTo>
                <a:lnTo>
                  <a:pt x="0" y="148590"/>
                </a:lnTo>
                <a:lnTo>
                  <a:pt x="257809" y="176530"/>
                </a:lnTo>
                <a:lnTo>
                  <a:pt x="673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86500" y="3429599"/>
            <a:ext cx="1408430" cy="1005840"/>
          </a:xfrm>
          <a:custGeom>
            <a:avLst/>
            <a:gdLst/>
            <a:ahLst/>
            <a:cxnLst/>
            <a:rect l="l" t="t" r="r" b="b"/>
            <a:pathLst>
              <a:path w="1408429" h="1005839">
                <a:moveTo>
                  <a:pt x="0" y="0"/>
                </a:moveTo>
                <a:lnTo>
                  <a:pt x="1408429" y="1005839"/>
                </a:lnTo>
              </a:path>
            </a:pathLst>
          </a:custGeom>
          <a:ln w="54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39050" y="4361780"/>
            <a:ext cx="247650" cy="210820"/>
          </a:xfrm>
          <a:custGeom>
            <a:avLst/>
            <a:gdLst/>
            <a:ahLst/>
            <a:cxnLst/>
            <a:rect l="l" t="t" r="r" b="b"/>
            <a:pathLst>
              <a:path w="247650" h="210820">
                <a:moveTo>
                  <a:pt x="95250" y="0"/>
                </a:moveTo>
                <a:lnTo>
                  <a:pt x="0" y="134620"/>
                </a:lnTo>
                <a:lnTo>
                  <a:pt x="247650" y="210820"/>
                </a:lnTo>
                <a:lnTo>
                  <a:pt x="95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228600" y="0"/>
                </a:lnTo>
                <a:lnTo>
                  <a:pt x="228600" y="228600"/>
                </a:lnTo>
                <a:lnTo>
                  <a:pt x="11430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29200" y="3201000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685800" y="0"/>
                </a:moveTo>
                <a:lnTo>
                  <a:pt x="0" y="0"/>
                </a:lnTo>
                <a:lnTo>
                  <a:pt x="0" y="228600"/>
                </a:lnTo>
                <a:lnTo>
                  <a:pt x="685800" y="2286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29200" y="3201000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3429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685800" y="0"/>
                </a:lnTo>
                <a:lnTo>
                  <a:pt x="685800" y="228600"/>
                </a:lnTo>
                <a:lnTo>
                  <a:pt x="34290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5943600" y="2743800"/>
          <a:ext cx="6858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5655309" y="428304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287259" y="256346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2760" y="554320"/>
            <a:ext cx="65462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 the new kernel</a:t>
            </a:r>
            <a:r>
              <a:rPr spc="-65" dirty="0"/>
              <a:t> </a:t>
            </a:r>
            <a:r>
              <a:rPr spc="-5" dirty="0"/>
              <a:t>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1924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For </a:t>
            </a:r>
            <a:r>
              <a:rPr sz="2800" spc="-5" dirty="0">
                <a:latin typeface="Arial"/>
                <a:cs typeface="Arial"/>
              </a:rPr>
              <a:t>each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800" y="36721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47656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800" y="2215480"/>
            <a:ext cx="3515995" cy="291719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00990" marR="5080" indent="-288290">
              <a:lnSpc>
                <a:spcPct val="92800"/>
              </a:lnSpc>
              <a:spcBef>
                <a:spcPts val="305"/>
              </a:spcBef>
              <a:tabLst>
                <a:tab pos="30035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10" dirty="0">
                <a:latin typeface="Arial"/>
                <a:cs typeface="Arial"/>
              </a:rPr>
              <a:t>Copy </a:t>
            </a:r>
            <a:r>
              <a:rPr sz="2400" spc="-5" dirty="0">
                <a:latin typeface="Arial"/>
                <a:cs typeface="Arial"/>
              </a:rPr>
              <a:t>blocks from </a:t>
            </a:r>
            <a:r>
              <a:rPr sz="2400" i="1" dirty="0">
                <a:latin typeface="Arial"/>
                <a:cs typeface="Arial"/>
              </a:rPr>
              <a:t>p </a:t>
            </a:r>
            <a:r>
              <a:rPr sz="2400" spc="-10" dirty="0">
                <a:latin typeface="Arial"/>
                <a:cs typeface="Arial"/>
              </a:rPr>
              <a:t>and  </a:t>
            </a:r>
            <a:r>
              <a:rPr sz="2400" i="1" dirty="0">
                <a:latin typeface="Arial"/>
                <a:cs typeface="Arial"/>
              </a:rPr>
              <a:t>q </a:t>
            </a:r>
            <a:r>
              <a:rPr sz="2400" spc="-5" dirty="0">
                <a:latin typeface="Arial"/>
                <a:cs typeface="Arial"/>
              </a:rPr>
              <a:t>into shared memory 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5" dirty="0">
                <a:latin typeface="Arial"/>
                <a:cs typeface="Arial"/>
              </a:rPr>
              <a:t>in  parallel</a:t>
            </a:r>
            <a:endParaRPr sz="2400">
              <a:latin typeface="Arial"/>
              <a:cs typeface="Arial"/>
            </a:endParaRPr>
          </a:p>
          <a:p>
            <a:pPr marL="300990" marR="614680">
              <a:lnSpc>
                <a:spcPct val="931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compute the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matrix  product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1105" dirty="0">
                <a:latin typeface="Arial"/>
                <a:cs typeface="Arial"/>
              </a:rPr>
              <a:t>´ 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10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parallel</a:t>
            </a:r>
            <a:endParaRPr sz="2400">
              <a:latin typeface="Arial"/>
              <a:cs typeface="Arial"/>
            </a:endParaRPr>
          </a:p>
          <a:p>
            <a:pPr marL="300990">
              <a:lnSpc>
                <a:spcPct val="100000"/>
              </a:lnSpc>
              <a:spcBef>
                <a:spcPts val="370"/>
              </a:spcBef>
            </a:pPr>
            <a:r>
              <a:rPr sz="2400" i="1" dirty="0">
                <a:latin typeface="Arial"/>
                <a:cs typeface="Arial"/>
              </a:rPr>
              <a:t>m </a:t>
            </a:r>
            <a:r>
              <a:rPr sz="2400" dirty="0">
                <a:latin typeface="Arial"/>
                <a:cs typeface="Arial"/>
              </a:rPr>
              <a:t>← </a:t>
            </a:r>
            <a:r>
              <a:rPr sz="2400" i="1" dirty="0">
                <a:latin typeface="Arial"/>
                <a:cs typeface="Arial"/>
              </a:rPr>
              <a:t>m </a:t>
            </a:r>
            <a:r>
              <a:rPr sz="2400" dirty="0">
                <a:latin typeface="Arial"/>
                <a:cs typeface="Arial"/>
              </a:rPr>
              <a:t>+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BLKDIM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34400" y="5438740"/>
            <a:ext cx="8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509000" y="292414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81700" y="544001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008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008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43800" y="3429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43800" y="3429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436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436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998720" y="241487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14390" y="241868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local_q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228600" y="0"/>
                </a:lnTo>
                <a:lnTo>
                  <a:pt x="228600" y="228600"/>
                </a:lnTo>
                <a:lnTo>
                  <a:pt x="11430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303009" y="428304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32" name="object 32"/>
          <p:cNvSpPr txBox="1"/>
          <p:nvPr/>
        </p:nvSpPr>
        <p:spPr>
          <a:xfrm>
            <a:off x="7287259" y="324672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2760" y="554320"/>
            <a:ext cx="65462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 the new kernel</a:t>
            </a:r>
            <a:r>
              <a:rPr spc="-65" dirty="0"/>
              <a:t> </a:t>
            </a:r>
            <a:r>
              <a:rPr spc="-5" dirty="0"/>
              <a:t>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1924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For </a:t>
            </a:r>
            <a:r>
              <a:rPr sz="2800" spc="-5" dirty="0">
                <a:latin typeface="Arial"/>
                <a:cs typeface="Arial"/>
              </a:rPr>
              <a:t>each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800" y="36721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47656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800" y="2215480"/>
            <a:ext cx="3515995" cy="291719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00990" marR="5080" indent="-288290">
              <a:lnSpc>
                <a:spcPct val="92800"/>
              </a:lnSpc>
              <a:spcBef>
                <a:spcPts val="305"/>
              </a:spcBef>
              <a:tabLst>
                <a:tab pos="30035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10" dirty="0">
                <a:latin typeface="Arial"/>
                <a:cs typeface="Arial"/>
              </a:rPr>
              <a:t>Copy </a:t>
            </a:r>
            <a:r>
              <a:rPr sz="2400" spc="-5" dirty="0">
                <a:latin typeface="Arial"/>
                <a:cs typeface="Arial"/>
              </a:rPr>
              <a:t>blocks from </a:t>
            </a:r>
            <a:r>
              <a:rPr sz="2400" i="1" dirty="0">
                <a:latin typeface="Arial"/>
                <a:cs typeface="Arial"/>
              </a:rPr>
              <a:t>p </a:t>
            </a:r>
            <a:r>
              <a:rPr sz="2400" spc="-10" dirty="0">
                <a:latin typeface="Arial"/>
                <a:cs typeface="Arial"/>
              </a:rPr>
              <a:t>and  </a:t>
            </a:r>
            <a:r>
              <a:rPr sz="2400" i="1" dirty="0">
                <a:latin typeface="Arial"/>
                <a:cs typeface="Arial"/>
              </a:rPr>
              <a:t>q </a:t>
            </a:r>
            <a:r>
              <a:rPr sz="2400" spc="-5" dirty="0">
                <a:latin typeface="Arial"/>
                <a:cs typeface="Arial"/>
              </a:rPr>
              <a:t>into shared memory 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5" dirty="0">
                <a:latin typeface="Arial"/>
                <a:cs typeface="Arial"/>
              </a:rPr>
              <a:t>in  parallel</a:t>
            </a:r>
            <a:endParaRPr sz="2400">
              <a:latin typeface="Arial"/>
              <a:cs typeface="Arial"/>
            </a:endParaRPr>
          </a:p>
          <a:p>
            <a:pPr marL="300990" marR="614680">
              <a:lnSpc>
                <a:spcPct val="931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compute the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matrix  product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1105" dirty="0">
                <a:latin typeface="Arial"/>
                <a:cs typeface="Arial"/>
              </a:rPr>
              <a:t>´ 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10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parallel</a:t>
            </a:r>
            <a:endParaRPr sz="2400">
              <a:latin typeface="Arial"/>
              <a:cs typeface="Arial"/>
            </a:endParaRPr>
          </a:p>
          <a:p>
            <a:pPr marL="300990">
              <a:lnSpc>
                <a:spcPct val="100000"/>
              </a:lnSpc>
              <a:spcBef>
                <a:spcPts val="370"/>
              </a:spcBef>
            </a:pPr>
            <a:r>
              <a:rPr sz="2400" i="1" dirty="0">
                <a:latin typeface="Arial"/>
                <a:cs typeface="Arial"/>
              </a:rPr>
              <a:t>m </a:t>
            </a:r>
            <a:r>
              <a:rPr sz="2400" dirty="0">
                <a:latin typeface="Arial"/>
                <a:cs typeface="Arial"/>
              </a:rPr>
              <a:t>← </a:t>
            </a:r>
            <a:r>
              <a:rPr sz="2400" i="1" dirty="0">
                <a:latin typeface="Arial"/>
                <a:cs typeface="Arial"/>
              </a:rPr>
              <a:t>m </a:t>
            </a:r>
            <a:r>
              <a:rPr sz="2400" dirty="0">
                <a:latin typeface="Arial"/>
                <a:cs typeface="Arial"/>
              </a:rPr>
              <a:t>+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BLKDIM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34400" y="5438740"/>
            <a:ext cx="8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509000" y="292414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94400" y="544001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008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008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43800" y="3429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43800" y="3429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436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436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998720" y="241487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14390" y="241868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local_q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817359" y="3227670"/>
            <a:ext cx="726440" cy="544830"/>
          </a:xfrm>
          <a:custGeom>
            <a:avLst/>
            <a:gdLst/>
            <a:ahLst/>
            <a:cxnLst/>
            <a:rect l="l" t="t" r="r" b="b"/>
            <a:pathLst>
              <a:path w="726440" h="544829">
                <a:moveTo>
                  <a:pt x="726440" y="54483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29400" y="3086700"/>
            <a:ext cx="246379" cy="213360"/>
          </a:xfrm>
          <a:custGeom>
            <a:avLst/>
            <a:gdLst/>
            <a:ahLst/>
            <a:cxnLst/>
            <a:rect l="l" t="t" r="r" b="b"/>
            <a:pathLst>
              <a:path w="246379" h="213360">
                <a:moveTo>
                  <a:pt x="0" y="0"/>
                </a:moveTo>
                <a:lnTo>
                  <a:pt x="147320" y="213360"/>
                </a:lnTo>
                <a:lnTo>
                  <a:pt x="246379" y="812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80379" y="3603590"/>
            <a:ext cx="1163320" cy="969010"/>
          </a:xfrm>
          <a:custGeom>
            <a:avLst/>
            <a:gdLst/>
            <a:ahLst/>
            <a:cxnLst/>
            <a:rect l="l" t="t" r="r" b="b"/>
            <a:pathLst>
              <a:path w="1163320" h="969010">
                <a:moveTo>
                  <a:pt x="1163320" y="96901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3429599"/>
            <a:ext cx="279400" cy="255270"/>
          </a:xfrm>
          <a:custGeom>
            <a:avLst/>
            <a:gdLst/>
            <a:ahLst/>
            <a:cxnLst/>
            <a:rect l="l" t="t" r="r" b="b"/>
            <a:pathLst>
              <a:path w="279400" h="255270">
                <a:moveTo>
                  <a:pt x="0" y="0"/>
                </a:moveTo>
                <a:lnTo>
                  <a:pt x="157479" y="255269"/>
                </a:lnTo>
                <a:lnTo>
                  <a:pt x="279400" y="1092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228600" y="0"/>
                </a:lnTo>
                <a:lnTo>
                  <a:pt x="228600" y="228600"/>
                </a:lnTo>
                <a:lnTo>
                  <a:pt x="11430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303009" y="428304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7287259" y="324672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2760" y="554320"/>
            <a:ext cx="65462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 the new kernel</a:t>
            </a:r>
            <a:r>
              <a:rPr spc="-65" dirty="0"/>
              <a:t> </a:t>
            </a:r>
            <a:r>
              <a:rPr spc="-5" dirty="0"/>
              <a:t>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1924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For </a:t>
            </a:r>
            <a:r>
              <a:rPr sz="2800" spc="-5" dirty="0">
                <a:latin typeface="Arial"/>
                <a:cs typeface="Arial"/>
              </a:rPr>
              <a:t>each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800" y="36721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47656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800" y="2215480"/>
            <a:ext cx="3515995" cy="291719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00990" marR="5080" indent="-288290">
              <a:lnSpc>
                <a:spcPct val="92800"/>
              </a:lnSpc>
              <a:spcBef>
                <a:spcPts val="305"/>
              </a:spcBef>
              <a:tabLst>
                <a:tab pos="30035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10" dirty="0">
                <a:latin typeface="Arial"/>
                <a:cs typeface="Arial"/>
              </a:rPr>
              <a:t>Copy </a:t>
            </a:r>
            <a:r>
              <a:rPr sz="2400" spc="-5" dirty="0">
                <a:latin typeface="Arial"/>
                <a:cs typeface="Arial"/>
              </a:rPr>
              <a:t>blocks from </a:t>
            </a:r>
            <a:r>
              <a:rPr sz="2400" i="1" dirty="0">
                <a:latin typeface="Arial"/>
                <a:cs typeface="Arial"/>
              </a:rPr>
              <a:t>p </a:t>
            </a:r>
            <a:r>
              <a:rPr sz="2400" spc="-10" dirty="0">
                <a:latin typeface="Arial"/>
                <a:cs typeface="Arial"/>
              </a:rPr>
              <a:t>and  </a:t>
            </a:r>
            <a:r>
              <a:rPr sz="2400" i="1" dirty="0">
                <a:latin typeface="Arial"/>
                <a:cs typeface="Arial"/>
              </a:rPr>
              <a:t>q </a:t>
            </a:r>
            <a:r>
              <a:rPr sz="2400" spc="-5" dirty="0">
                <a:latin typeface="Arial"/>
                <a:cs typeface="Arial"/>
              </a:rPr>
              <a:t>into shared memory 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5" dirty="0">
                <a:latin typeface="Arial"/>
                <a:cs typeface="Arial"/>
              </a:rPr>
              <a:t>in  parallel</a:t>
            </a:r>
            <a:endParaRPr sz="2400">
              <a:latin typeface="Arial"/>
              <a:cs typeface="Arial"/>
            </a:endParaRPr>
          </a:p>
          <a:p>
            <a:pPr marL="300990" marR="614680">
              <a:lnSpc>
                <a:spcPct val="931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compute the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matrix  product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1105" dirty="0">
                <a:latin typeface="Arial"/>
                <a:cs typeface="Arial"/>
              </a:rPr>
              <a:t>´ 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10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parallel</a:t>
            </a:r>
            <a:endParaRPr sz="2400">
              <a:latin typeface="Arial"/>
              <a:cs typeface="Arial"/>
            </a:endParaRPr>
          </a:p>
          <a:p>
            <a:pPr marL="300990">
              <a:lnSpc>
                <a:spcPct val="100000"/>
              </a:lnSpc>
              <a:spcBef>
                <a:spcPts val="370"/>
              </a:spcBef>
            </a:pPr>
            <a:r>
              <a:rPr sz="2400" i="1" dirty="0">
                <a:latin typeface="Arial"/>
                <a:cs typeface="Arial"/>
              </a:rPr>
              <a:t>m </a:t>
            </a:r>
            <a:r>
              <a:rPr sz="2400" dirty="0">
                <a:latin typeface="Arial"/>
                <a:cs typeface="Arial"/>
              </a:rPr>
              <a:t>← </a:t>
            </a:r>
            <a:r>
              <a:rPr sz="2400" i="1" dirty="0">
                <a:latin typeface="Arial"/>
                <a:cs typeface="Arial"/>
              </a:rPr>
              <a:t>m </a:t>
            </a:r>
            <a:r>
              <a:rPr sz="2400" dirty="0">
                <a:latin typeface="Arial"/>
                <a:cs typeface="Arial"/>
              </a:rPr>
              <a:t>+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BLKDIM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34400" y="5438740"/>
            <a:ext cx="8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509000" y="292414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94400" y="544001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008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008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43800" y="3429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43800" y="3429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2743800"/>
            <a:ext cx="685800" cy="457200"/>
          </a:xfrm>
          <a:custGeom>
            <a:avLst/>
            <a:gdLst/>
            <a:ahLst/>
            <a:cxnLst/>
            <a:rect l="l" t="t" r="r" b="b"/>
            <a:pathLst>
              <a:path w="685800" h="457200">
                <a:moveTo>
                  <a:pt x="0" y="457200"/>
                </a:moveTo>
                <a:lnTo>
                  <a:pt x="685800" y="457200"/>
                </a:lnTo>
                <a:lnTo>
                  <a:pt x="6858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998720" y="241487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14390" y="241868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local_q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72100" y="3429599"/>
            <a:ext cx="2299970" cy="1045210"/>
          </a:xfrm>
          <a:custGeom>
            <a:avLst/>
            <a:gdLst/>
            <a:ahLst/>
            <a:cxnLst/>
            <a:rect l="l" t="t" r="r" b="b"/>
            <a:pathLst>
              <a:path w="2299970" h="1045210">
                <a:moveTo>
                  <a:pt x="0" y="0"/>
                </a:moveTo>
                <a:lnTo>
                  <a:pt x="2299970" y="1045209"/>
                </a:lnTo>
              </a:path>
            </a:pathLst>
          </a:custGeom>
          <a:ln w="54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28890" y="4396070"/>
            <a:ext cx="257810" cy="176530"/>
          </a:xfrm>
          <a:custGeom>
            <a:avLst/>
            <a:gdLst/>
            <a:ahLst/>
            <a:cxnLst/>
            <a:rect l="l" t="t" r="r" b="b"/>
            <a:pathLst>
              <a:path w="257809" h="176529">
                <a:moveTo>
                  <a:pt x="67309" y="0"/>
                </a:moveTo>
                <a:lnTo>
                  <a:pt x="0" y="148590"/>
                </a:lnTo>
                <a:lnTo>
                  <a:pt x="257809" y="176530"/>
                </a:lnTo>
                <a:lnTo>
                  <a:pt x="673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86500" y="3429599"/>
            <a:ext cx="1408430" cy="1005840"/>
          </a:xfrm>
          <a:custGeom>
            <a:avLst/>
            <a:gdLst/>
            <a:ahLst/>
            <a:cxnLst/>
            <a:rect l="l" t="t" r="r" b="b"/>
            <a:pathLst>
              <a:path w="1408429" h="1005839">
                <a:moveTo>
                  <a:pt x="0" y="0"/>
                </a:moveTo>
                <a:lnTo>
                  <a:pt x="1408429" y="1005839"/>
                </a:lnTo>
              </a:path>
            </a:pathLst>
          </a:custGeom>
          <a:ln w="54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39050" y="4361780"/>
            <a:ext cx="247650" cy="210820"/>
          </a:xfrm>
          <a:custGeom>
            <a:avLst/>
            <a:gdLst/>
            <a:ahLst/>
            <a:cxnLst/>
            <a:rect l="l" t="t" r="r" b="b"/>
            <a:pathLst>
              <a:path w="247650" h="210820">
                <a:moveTo>
                  <a:pt x="95250" y="0"/>
                </a:moveTo>
                <a:lnTo>
                  <a:pt x="0" y="134620"/>
                </a:lnTo>
                <a:lnTo>
                  <a:pt x="247650" y="210820"/>
                </a:lnTo>
                <a:lnTo>
                  <a:pt x="95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228600" y="0"/>
                </a:lnTo>
                <a:lnTo>
                  <a:pt x="228600" y="228600"/>
                </a:lnTo>
                <a:lnTo>
                  <a:pt x="11430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29200" y="3201000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685800" y="0"/>
                </a:moveTo>
                <a:lnTo>
                  <a:pt x="0" y="0"/>
                </a:lnTo>
                <a:lnTo>
                  <a:pt x="0" y="228600"/>
                </a:lnTo>
                <a:lnTo>
                  <a:pt x="685800" y="2286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29200" y="3201000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3429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685800" y="0"/>
                </a:lnTo>
                <a:lnTo>
                  <a:pt x="685800" y="228600"/>
                </a:lnTo>
                <a:lnTo>
                  <a:pt x="34290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5943600" y="2743800"/>
          <a:ext cx="6858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6303009" y="428304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287259" y="324672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83709" y="6888119"/>
            <a:ext cx="152019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9</a:t>
            </a:r>
            <a:r>
              <a:rPr sz="1400" dirty="0"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20900" y="554320"/>
            <a:ext cx="58318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 new matmul</a:t>
            </a:r>
            <a:r>
              <a:rPr spc="-55" dirty="0"/>
              <a:t> </a:t>
            </a:r>
            <a:r>
              <a:rPr spc="-5" dirty="0"/>
              <a:t>kernel</a:t>
            </a:r>
          </a:p>
        </p:txBody>
      </p:sp>
      <p:sp>
        <p:nvSpPr>
          <p:cNvPr id="5" name="object 5"/>
          <p:cNvSpPr/>
          <p:nvPr/>
        </p:nvSpPr>
        <p:spPr>
          <a:xfrm>
            <a:off x="457200" y="1372200"/>
            <a:ext cx="8915400" cy="5715000"/>
          </a:xfrm>
          <a:custGeom>
            <a:avLst/>
            <a:gdLst/>
            <a:ahLst/>
            <a:cxnLst/>
            <a:rect l="l" t="t" r="r" b="b"/>
            <a:pathLst>
              <a:path w="8915400" h="5715000">
                <a:moveTo>
                  <a:pt x="8915400" y="0"/>
                </a:moveTo>
                <a:lnTo>
                  <a:pt x="0" y="0"/>
                </a:lnTo>
                <a:lnTo>
                  <a:pt x="0" y="5715000"/>
                </a:lnTo>
                <a:lnTo>
                  <a:pt x="8915400" y="5715000"/>
                </a:lnTo>
                <a:lnTo>
                  <a:pt x="89154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372200"/>
            <a:ext cx="8915400" cy="5715000"/>
          </a:xfrm>
          <a:custGeom>
            <a:avLst/>
            <a:gdLst/>
            <a:ahLst/>
            <a:cxnLst/>
            <a:rect l="l" t="t" r="r" b="b"/>
            <a:pathLst>
              <a:path w="8915400" h="5715000">
                <a:moveTo>
                  <a:pt x="4457700" y="5715000"/>
                </a:moveTo>
                <a:lnTo>
                  <a:pt x="0" y="5715000"/>
                </a:lnTo>
                <a:lnTo>
                  <a:pt x="0" y="0"/>
                </a:lnTo>
                <a:lnTo>
                  <a:pt x="8915400" y="0"/>
                </a:lnTo>
                <a:lnTo>
                  <a:pt x="8915400" y="5715000"/>
                </a:lnTo>
                <a:lnTo>
                  <a:pt x="4457700" y="571500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7380" y="1504280"/>
            <a:ext cx="8529320" cy="4706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00"/>
              </a:lnSpc>
              <a:spcBef>
                <a:spcPts val="100"/>
              </a:spcBef>
              <a:tabLst>
                <a:tab pos="286385" algn="l"/>
                <a:tab pos="1437640" algn="l"/>
                <a:tab pos="4812665" algn="l"/>
                <a:tab pos="6184265" algn="l"/>
                <a:tab pos="7555865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global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void </a:t>
            </a:r>
            <a:r>
              <a:rPr sz="1800" spc="-5" dirty="0">
                <a:latin typeface="Courier New"/>
                <a:cs typeface="Courier New"/>
              </a:rPr>
              <a:t>matmulb(</a:t>
            </a:r>
            <a:r>
              <a:rPr sz="1800" spc="1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float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*p,	</a:t>
            </a:r>
            <a:r>
              <a:rPr sz="1800" b="1" spc="-5" dirty="0">
                <a:latin typeface="Courier New"/>
                <a:cs typeface="Courier New"/>
              </a:rPr>
              <a:t>float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*q,	</a:t>
            </a:r>
            <a:r>
              <a:rPr sz="1800" b="1" spc="-5" dirty="0">
                <a:latin typeface="Courier New"/>
                <a:cs typeface="Courier New"/>
              </a:rPr>
              <a:t>float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*r,	</a:t>
            </a: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9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560705">
              <a:lnSpc>
                <a:spcPts val="2039"/>
              </a:lnSpc>
              <a:tabLst>
                <a:tab pos="835025" algn="l"/>
                <a:tab pos="198628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shared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float</a:t>
            </a:r>
            <a:r>
              <a:rPr sz="1800" b="1" spc="-9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local_p[BLKDIM][BLKDIM];</a:t>
            </a:r>
            <a:endParaRPr sz="1800">
              <a:latin typeface="Courier New"/>
              <a:cs typeface="Courier New"/>
            </a:endParaRPr>
          </a:p>
          <a:p>
            <a:pPr marL="560705">
              <a:lnSpc>
                <a:spcPts val="2039"/>
              </a:lnSpc>
              <a:tabLst>
                <a:tab pos="835025" algn="l"/>
                <a:tab pos="198628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shared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float</a:t>
            </a:r>
            <a:r>
              <a:rPr sz="1800" b="1" spc="-9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local_q[BLKDIM][BLKDIM];</a:t>
            </a:r>
            <a:endParaRPr sz="1800">
              <a:latin typeface="Courier New"/>
              <a:cs typeface="Courier New"/>
            </a:endParaRPr>
          </a:p>
          <a:p>
            <a:pPr marL="560705" marR="416559">
              <a:lnSpc>
                <a:spcPct val="94700"/>
              </a:lnSpc>
              <a:spcBef>
                <a:spcPts val="55"/>
              </a:spcBef>
            </a:pPr>
            <a:r>
              <a:rPr sz="1800" b="1" spc="-5" dirty="0">
                <a:latin typeface="Courier New"/>
                <a:cs typeface="Courier New"/>
              </a:rPr>
              <a:t>const int </a:t>
            </a:r>
            <a:r>
              <a:rPr sz="1800" spc="-5" dirty="0">
                <a:latin typeface="Courier New"/>
                <a:cs typeface="Courier New"/>
              </a:rPr>
              <a:t>bx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blockIdx.x; </a:t>
            </a:r>
            <a:r>
              <a:rPr sz="1800" b="1" spc="-5" dirty="0">
                <a:latin typeface="Courier New"/>
                <a:cs typeface="Courier New"/>
              </a:rPr>
              <a:t>const int </a:t>
            </a:r>
            <a:r>
              <a:rPr sz="1800" spc="-5" dirty="0">
                <a:latin typeface="Courier New"/>
                <a:cs typeface="Courier New"/>
              </a:rPr>
              <a:t>by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blockIdx.y;  </a:t>
            </a:r>
            <a:r>
              <a:rPr sz="1800" b="1" spc="-5" dirty="0">
                <a:latin typeface="Courier New"/>
                <a:cs typeface="Courier New"/>
              </a:rPr>
              <a:t>const int </a:t>
            </a:r>
            <a:r>
              <a:rPr sz="1800" spc="-5" dirty="0">
                <a:latin typeface="Courier New"/>
                <a:cs typeface="Courier New"/>
              </a:rPr>
              <a:t>tx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threadIdx.x; </a:t>
            </a:r>
            <a:r>
              <a:rPr sz="1800" b="1" spc="-5" dirty="0">
                <a:latin typeface="Courier New"/>
                <a:cs typeface="Courier New"/>
              </a:rPr>
              <a:t>const int </a:t>
            </a:r>
            <a:r>
              <a:rPr sz="1800" spc="-5" dirty="0">
                <a:latin typeface="Courier New"/>
                <a:cs typeface="Courier New"/>
              </a:rPr>
              <a:t>ty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threadIdx.y;  </a:t>
            </a:r>
            <a:r>
              <a:rPr sz="1800" b="1" spc="-5" dirty="0">
                <a:latin typeface="Courier New"/>
                <a:cs typeface="Courier New"/>
              </a:rPr>
              <a:t>const int </a:t>
            </a:r>
            <a:r>
              <a:rPr sz="1800" dirty="0">
                <a:latin typeface="Courier New"/>
                <a:cs typeface="Courier New"/>
              </a:rPr>
              <a:t>i = </a:t>
            </a:r>
            <a:r>
              <a:rPr sz="1800" spc="-5" dirty="0">
                <a:latin typeface="Courier New"/>
                <a:cs typeface="Courier New"/>
              </a:rPr>
              <a:t>by </a:t>
            </a:r>
            <a:r>
              <a:rPr sz="1800" dirty="0">
                <a:latin typeface="Courier New"/>
                <a:cs typeface="Courier New"/>
              </a:rPr>
              <a:t>* </a:t>
            </a:r>
            <a:r>
              <a:rPr sz="1800" spc="-5" dirty="0">
                <a:latin typeface="Courier New"/>
                <a:cs typeface="Courier New"/>
              </a:rPr>
              <a:t>BLKDIM </a:t>
            </a:r>
            <a:r>
              <a:rPr sz="1800" dirty="0">
                <a:latin typeface="Courier New"/>
                <a:cs typeface="Courier New"/>
              </a:rPr>
              <a:t>+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ty;</a:t>
            </a:r>
            <a:endParaRPr sz="1800">
              <a:latin typeface="Courier New"/>
              <a:cs typeface="Courier New"/>
            </a:endParaRPr>
          </a:p>
          <a:p>
            <a:pPr marL="560705">
              <a:lnSpc>
                <a:spcPts val="1980"/>
              </a:lnSpc>
            </a:pPr>
            <a:r>
              <a:rPr sz="1800" b="1" spc="-5" dirty="0">
                <a:latin typeface="Courier New"/>
                <a:cs typeface="Courier New"/>
              </a:rPr>
              <a:t>const int </a:t>
            </a:r>
            <a:r>
              <a:rPr sz="1800" dirty="0">
                <a:latin typeface="Courier New"/>
                <a:cs typeface="Courier New"/>
              </a:rPr>
              <a:t>j = </a:t>
            </a:r>
            <a:r>
              <a:rPr sz="1800" spc="-5" dirty="0">
                <a:latin typeface="Courier New"/>
                <a:cs typeface="Courier New"/>
              </a:rPr>
              <a:t>bx </a:t>
            </a:r>
            <a:r>
              <a:rPr sz="1800" dirty="0">
                <a:latin typeface="Courier New"/>
                <a:cs typeface="Courier New"/>
              </a:rPr>
              <a:t>* </a:t>
            </a:r>
            <a:r>
              <a:rPr sz="1800" spc="-5" dirty="0">
                <a:latin typeface="Courier New"/>
                <a:cs typeface="Courier New"/>
              </a:rPr>
              <a:t>BLKDIM </a:t>
            </a:r>
            <a:r>
              <a:rPr sz="1800" dirty="0">
                <a:latin typeface="Courier New"/>
                <a:cs typeface="Courier New"/>
              </a:rPr>
              <a:t>+</a:t>
            </a:r>
            <a:r>
              <a:rPr sz="1800" spc="-9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tx;</a:t>
            </a:r>
            <a:endParaRPr sz="1800">
              <a:latin typeface="Courier New"/>
              <a:cs typeface="Courier New"/>
            </a:endParaRPr>
          </a:p>
          <a:p>
            <a:pPr marL="560705">
              <a:lnSpc>
                <a:spcPts val="2039"/>
              </a:lnSpc>
            </a:pPr>
            <a:r>
              <a:rPr sz="1800" b="1" spc="-5" dirty="0">
                <a:latin typeface="Courier New"/>
                <a:cs typeface="Courier New"/>
              </a:rPr>
              <a:t>float </a:t>
            </a:r>
            <a:r>
              <a:rPr sz="1800" dirty="0">
                <a:latin typeface="Courier New"/>
                <a:cs typeface="Courier New"/>
              </a:rPr>
              <a:t>v = </a:t>
            </a:r>
            <a:r>
              <a:rPr sz="1800" spc="-5" dirty="0">
                <a:latin typeface="Courier New"/>
                <a:cs typeface="Courier New"/>
              </a:rPr>
              <a:t>0.0; </a:t>
            </a: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m,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k;</a:t>
            </a:r>
            <a:endParaRPr sz="1800">
              <a:latin typeface="Courier New"/>
              <a:cs typeface="Courier New"/>
            </a:endParaRPr>
          </a:p>
          <a:p>
            <a:pPr marL="1109980" marR="2473960" indent="-548640">
              <a:lnSpc>
                <a:spcPts val="2039"/>
              </a:lnSpc>
              <a:spcBef>
                <a:spcPts val="105"/>
              </a:spcBef>
            </a:pPr>
            <a:r>
              <a:rPr sz="1800" b="1" spc="-5" dirty="0">
                <a:latin typeface="Courier New"/>
                <a:cs typeface="Courier New"/>
              </a:rPr>
              <a:t>for </a:t>
            </a:r>
            <a:r>
              <a:rPr sz="1800" spc="-5" dirty="0">
                <a:latin typeface="Courier New"/>
                <a:cs typeface="Courier New"/>
              </a:rPr>
              <a:t>(m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0; </a:t>
            </a:r>
            <a:r>
              <a:rPr sz="1800" dirty="0">
                <a:latin typeface="Courier New"/>
                <a:cs typeface="Courier New"/>
              </a:rPr>
              <a:t>m &lt; </a:t>
            </a:r>
            <a:r>
              <a:rPr sz="1800" spc="-5" dirty="0">
                <a:latin typeface="Courier New"/>
                <a:cs typeface="Courier New"/>
              </a:rPr>
              <a:t>n; </a:t>
            </a:r>
            <a:r>
              <a:rPr sz="1800" dirty="0">
                <a:latin typeface="Courier New"/>
                <a:cs typeface="Courier New"/>
              </a:rPr>
              <a:t>m </a:t>
            </a:r>
            <a:r>
              <a:rPr sz="1800" spc="-5" dirty="0">
                <a:latin typeface="Courier New"/>
                <a:cs typeface="Courier New"/>
              </a:rPr>
              <a:t>+= BLKDIM) </a:t>
            </a:r>
            <a:r>
              <a:rPr sz="1800" dirty="0">
                <a:latin typeface="Courier New"/>
                <a:cs typeface="Courier New"/>
              </a:rPr>
              <a:t>{  </a:t>
            </a:r>
            <a:r>
              <a:rPr sz="1800" spc="-5" dirty="0">
                <a:latin typeface="Courier New"/>
                <a:cs typeface="Courier New"/>
              </a:rPr>
              <a:t>local_p[ty][tx]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p[i*n </a:t>
            </a:r>
            <a:r>
              <a:rPr sz="1800" dirty="0">
                <a:latin typeface="Courier New"/>
                <a:cs typeface="Courier New"/>
              </a:rPr>
              <a:t>+ </a:t>
            </a:r>
            <a:r>
              <a:rPr sz="1800" spc="-5" dirty="0">
                <a:latin typeface="Courier New"/>
                <a:cs typeface="Courier New"/>
              </a:rPr>
              <a:t>(m </a:t>
            </a:r>
            <a:r>
              <a:rPr sz="1800" dirty="0">
                <a:latin typeface="Courier New"/>
                <a:cs typeface="Courier New"/>
              </a:rPr>
              <a:t>+ </a:t>
            </a:r>
            <a:r>
              <a:rPr sz="1800" spc="-5" dirty="0">
                <a:latin typeface="Courier New"/>
                <a:cs typeface="Courier New"/>
              </a:rPr>
              <a:t>tx)];  local_q[ty][tx]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q[(m </a:t>
            </a:r>
            <a:r>
              <a:rPr sz="1800" dirty="0">
                <a:latin typeface="Courier New"/>
                <a:cs typeface="Courier New"/>
              </a:rPr>
              <a:t>+ </a:t>
            </a:r>
            <a:r>
              <a:rPr sz="1800" spc="-5" dirty="0">
                <a:latin typeface="Courier New"/>
                <a:cs typeface="Courier New"/>
              </a:rPr>
              <a:t>ty)*n </a:t>
            </a:r>
            <a:r>
              <a:rPr sz="1800" dirty="0">
                <a:latin typeface="Courier New"/>
                <a:cs typeface="Courier New"/>
              </a:rPr>
              <a:t>+</a:t>
            </a:r>
            <a:r>
              <a:rPr sz="1800" spc="-1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j];</a:t>
            </a:r>
            <a:endParaRPr sz="1800">
              <a:latin typeface="Courier New"/>
              <a:cs typeface="Courier New"/>
            </a:endParaRPr>
          </a:p>
          <a:p>
            <a:pPr marL="1109980">
              <a:lnSpc>
                <a:spcPts val="1930"/>
              </a:lnSpc>
              <a:tabLst>
                <a:tab pos="1383665" algn="l"/>
              </a:tabLst>
            </a:pPr>
            <a:r>
              <a:rPr sz="1800" u="heavy" dirty="0">
                <a:solidFill>
                  <a:srgbClr val="FF3333"/>
                </a:solidFill>
                <a:uFill>
                  <a:solidFill>
                    <a:srgbClr val="FE323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solidFill>
                  <a:srgbClr val="FF3333"/>
                </a:solidFill>
                <a:latin typeface="Courier New"/>
                <a:cs typeface="Courier New"/>
              </a:rPr>
              <a:t>syncthreads();</a:t>
            </a:r>
            <a:endParaRPr sz="1800">
              <a:latin typeface="Courier New"/>
              <a:cs typeface="Courier New"/>
            </a:endParaRPr>
          </a:p>
          <a:p>
            <a:pPr marL="1109980">
              <a:lnSpc>
                <a:spcPts val="2039"/>
              </a:lnSpc>
            </a:pPr>
            <a:r>
              <a:rPr sz="1800" spc="-5" dirty="0">
                <a:latin typeface="Courier New"/>
                <a:cs typeface="Courier New"/>
              </a:rPr>
              <a:t>for (k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0; </a:t>
            </a:r>
            <a:r>
              <a:rPr sz="1800" dirty="0">
                <a:latin typeface="Courier New"/>
                <a:cs typeface="Courier New"/>
              </a:rPr>
              <a:t>k &lt; </a:t>
            </a:r>
            <a:r>
              <a:rPr sz="1800" spc="-5" dirty="0">
                <a:latin typeface="Courier New"/>
                <a:cs typeface="Courier New"/>
              </a:rPr>
              <a:t>BLKDIM; k++)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165862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v </a:t>
            </a:r>
            <a:r>
              <a:rPr sz="1800" spc="-5" dirty="0">
                <a:latin typeface="Courier New"/>
                <a:cs typeface="Courier New"/>
              </a:rPr>
              <a:t>+= local_p[ty][k] </a:t>
            </a:r>
            <a:r>
              <a:rPr sz="1800" dirty="0">
                <a:latin typeface="Courier New"/>
                <a:cs typeface="Courier New"/>
              </a:rPr>
              <a:t>*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local_q[k][tx];</a:t>
            </a:r>
            <a:endParaRPr sz="1800">
              <a:latin typeface="Courier New"/>
              <a:cs typeface="Courier New"/>
            </a:endParaRPr>
          </a:p>
          <a:p>
            <a:pPr marL="110998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109980">
              <a:lnSpc>
                <a:spcPts val="2045"/>
              </a:lnSpc>
              <a:tabLst>
                <a:tab pos="1383665" algn="l"/>
              </a:tabLst>
            </a:pPr>
            <a:r>
              <a:rPr sz="1800" u="heavy" dirty="0">
                <a:solidFill>
                  <a:srgbClr val="FF3333"/>
                </a:solidFill>
                <a:uFill>
                  <a:solidFill>
                    <a:srgbClr val="FE323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solidFill>
                  <a:srgbClr val="FF3333"/>
                </a:solidFill>
                <a:latin typeface="Courier New"/>
                <a:cs typeface="Courier New"/>
              </a:rPr>
              <a:t>syncthreads();</a:t>
            </a:r>
            <a:endParaRPr sz="1800">
              <a:latin typeface="Courier New"/>
              <a:cs typeface="Courier New"/>
            </a:endParaRPr>
          </a:p>
          <a:p>
            <a:pPr marL="560705">
              <a:lnSpc>
                <a:spcPts val="2105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6019" y="6170260"/>
            <a:ext cx="2082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urier New"/>
                <a:cs typeface="Courier New"/>
              </a:rPr>
              <a:t>r[i*n </a:t>
            </a:r>
            <a:r>
              <a:rPr sz="1800" dirty="0">
                <a:latin typeface="Courier New"/>
                <a:cs typeface="Courier New"/>
              </a:rPr>
              <a:t>+ </a:t>
            </a:r>
            <a:r>
              <a:rPr sz="1800" spc="-5" dirty="0">
                <a:latin typeface="Courier New"/>
                <a:cs typeface="Courier New"/>
              </a:rPr>
              <a:t>j]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v;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7380" y="642934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250" y="7258649"/>
            <a:ext cx="21266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Credits: Salvatore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Orlando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38270" y="5994999"/>
            <a:ext cx="4519930" cy="1391920"/>
          </a:xfrm>
          <a:custGeom>
            <a:avLst/>
            <a:gdLst/>
            <a:ahLst/>
            <a:cxnLst/>
            <a:rect l="l" t="t" r="r" b="b"/>
            <a:pathLst>
              <a:path w="4519930" h="1391920">
                <a:moveTo>
                  <a:pt x="0" y="0"/>
                </a:moveTo>
                <a:lnTo>
                  <a:pt x="862329" y="640079"/>
                </a:lnTo>
                <a:lnTo>
                  <a:pt x="862329" y="1177289"/>
                </a:lnTo>
                <a:lnTo>
                  <a:pt x="866865" y="1200129"/>
                </a:lnTo>
                <a:lnTo>
                  <a:pt x="901156" y="1244970"/>
                </a:lnTo>
                <a:lnTo>
                  <a:pt x="964649" y="1287100"/>
                </a:lnTo>
                <a:lnTo>
                  <a:pt x="1005688" y="1306552"/>
                </a:lnTo>
                <a:lnTo>
                  <a:pt x="1052036" y="1324609"/>
                </a:lnTo>
                <a:lnTo>
                  <a:pt x="1103030" y="1341034"/>
                </a:lnTo>
                <a:lnTo>
                  <a:pt x="1158006" y="1355588"/>
                </a:lnTo>
                <a:lnTo>
                  <a:pt x="1216300" y="1368030"/>
                </a:lnTo>
                <a:lnTo>
                  <a:pt x="1277250" y="1378124"/>
                </a:lnTo>
                <a:lnTo>
                  <a:pt x="1340190" y="1385629"/>
                </a:lnTo>
                <a:lnTo>
                  <a:pt x="1404458" y="1390307"/>
                </a:lnTo>
                <a:lnTo>
                  <a:pt x="1469389" y="1391920"/>
                </a:lnTo>
                <a:lnTo>
                  <a:pt x="3912870" y="1391920"/>
                </a:lnTo>
                <a:lnTo>
                  <a:pt x="3977801" y="1390307"/>
                </a:lnTo>
                <a:lnTo>
                  <a:pt x="4042069" y="1385629"/>
                </a:lnTo>
                <a:lnTo>
                  <a:pt x="4105009" y="1378124"/>
                </a:lnTo>
                <a:lnTo>
                  <a:pt x="4165959" y="1368030"/>
                </a:lnTo>
                <a:lnTo>
                  <a:pt x="4224253" y="1355588"/>
                </a:lnTo>
                <a:lnTo>
                  <a:pt x="4279229" y="1341034"/>
                </a:lnTo>
                <a:lnTo>
                  <a:pt x="4330223" y="1324609"/>
                </a:lnTo>
                <a:lnTo>
                  <a:pt x="4376571" y="1306552"/>
                </a:lnTo>
                <a:lnTo>
                  <a:pt x="4417610" y="1287100"/>
                </a:lnTo>
                <a:lnTo>
                  <a:pt x="4452675" y="1266493"/>
                </a:lnTo>
                <a:lnTo>
                  <a:pt x="4502231" y="1222769"/>
                </a:lnTo>
                <a:lnTo>
                  <a:pt x="4519930" y="1177289"/>
                </a:lnTo>
                <a:lnTo>
                  <a:pt x="4519930" y="320039"/>
                </a:lnTo>
                <a:lnTo>
                  <a:pt x="862329" y="320039"/>
                </a:lnTo>
                <a:lnTo>
                  <a:pt x="0" y="0"/>
                </a:lnTo>
                <a:close/>
              </a:path>
              <a:path w="4519930" h="1391920">
                <a:moveTo>
                  <a:pt x="3912870" y="106679"/>
                </a:moveTo>
                <a:lnTo>
                  <a:pt x="1469389" y="106679"/>
                </a:lnTo>
                <a:lnTo>
                  <a:pt x="1404458" y="108273"/>
                </a:lnTo>
                <a:lnTo>
                  <a:pt x="1340190" y="112900"/>
                </a:lnTo>
                <a:lnTo>
                  <a:pt x="1277250" y="120326"/>
                </a:lnTo>
                <a:lnTo>
                  <a:pt x="1216300" y="130317"/>
                </a:lnTo>
                <a:lnTo>
                  <a:pt x="1158006" y="142641"/>
                </a:lnTo>
                <a:lnTo>
                  <a:pt x="1103030" y="157065"/>
                </a:lnTo>
                <a:lnTo>
                  <a:pt x="1052036" y="173355"/>
                </a:lnTo>
                <a:lnTo>
                  <a:pt x="1005688" y="191277"/>
                </a:lnTo>
                <a:lnTo>
                  <a:pt x="964649" y="210599"/>
                </a:lnTo>
                <a:lnTo>
                  <a:pt x="929584" y="231088"/>
                </a:lnTo>
                <a:lnTo>
                  <a:pt x="880028" y="274631"/>
                </a:lnTo>
                <a:lnTo>
                  <a:pt x="862329" y="320039"/>
                </a:lnTo>
                <a:lnTo>
                  <a:pt x="4519930" y="320039"/>
                </a:lnTo>
                <a:lnTo>
                  <a:pt x="4502231" y="274631"/>
                </a:lnTo>
                <a:lnTo>
                  <a:pt x="4452675" y="231088"/>
                </a:lnTo>
                <a:lnTo>
                  <a:pt x="4417610" y="210599"/>
                </a:lnTo>
                <a:lnTo>
                  <a:pt x="4376571" y="191277"/>
                </a:lnTo>
                <a:lnTo>
                  <a:pt x="4330223" y="173355"/>
                </a:lnTo>
                <a:lnTo>
                  <a:pt x="4279229" y="157065"/>
                </a:lnTo>
                <a:lnTo>
                  <a:pt x="4224253" y="142641"/>
                </a:lnTo>
                <a:lnTo>
                  <a:pt x="4165959" y="130317"/>
                </a:lnTo>
                <a:lnTo>
                  <a:pt x="4105009" y="120326"/>
                </a:lnTo>
                <a:lnTo>
                  <a:pt x="4042069" y="112900"/>
                </a:lnTo>
                <a:lnTo>
                  <a:pt x="3977801" y="108273"/>
                </a:lnTo>
                <a:lnTo>
                  <a:pt x="3912870" y="106679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8270" y="5994999"/>
            <a:ext cx="4519930" cy="1391920"/>
          </a:xfrm>
          <a:custGeom>
            <a:avLst/>
            <a:gdLst/>
            <a:ahLst/>
            <a:cxnLst/>
            <a:rect l="l" t="t" r="r" b="b"/>
            <a:pathLst>
              <a:path w="4519930" h="1391920">
                <a:moveTo>
                  <a:pt x="1469389" y="106679"/>
                </a:moveTo>
                <a:lnTo>
                  <a:pt x="1404458" y="108273"/>
                </a:lnTo>
                <a:lnTo>
                  <a:pt x="1340190" y="112900"/>
                </a:lnTo>
                <a:lnTo>
                  <a:pt x="1277250" y="120326"/>
                </a:lnTo>
                <a:lnTo>
                  <a:pt x="1216300" y="130317"/>
                </a:lnTo>
                <a:lnTo>
                  <a:pt x="1158006" y="142641"/>
                </a:lnTo>
                <a:lnTo>
                  <a:pt x="1103030" y="157065"/>
                </a:lnTo>
                <a:lnTo>
                  <a:pt x="1052036" y="173354"/>
                </a:lnTo>
                <a:lnTo>
                  <a:pt x="1005688" y="191277"/>
                </a:lnTo>
                <a:lnTo>
                  <a:pt x="964649" y="210599"/>
                </a:lnTo>
                <a:lnTo>
                  <a:pt x="929584" y="231088"/>
                </a:lnTo>
                <a:lnTo>
                  <a:pt x="880028" y="274631"/>
                </a:lnTo>
                <a:lnTo>
                  <a:pt x="862329" y="320039"/>
                </a:lnTo>
                <a:lnTo>
                  <a:pt x="0" y="0"/>
                </a:lnTo>
                <a:lnTo>
                  <a:pt x="862329" y="640079"/>
                </a:lnTo>
                <a:lnTo>
                  <a:pt x="862329" y="857249"/>
                </a:lnTo>
                <a:lnTo>
                  <a:pt x="862329" y="1017269"/>
                </a:lnTo>
                <a:lnTo>
                  <a:pt x="862329" y="1177289"/>
                </a:lnTo>
                <a:lnTo>
                  <a:pt x="866865" y="1200129"/>
                </a:lnTo>
                <a:lnTo>
                  <a:pt x="901156" y="1244970"/>
                </a:lnTo>
                <a:lnTo>
                  <a:pt x="964649" y="1287100"/>
                </a:lnTo>
                <a:lnTo>
                  <a:pt x="1005688" y="1306552"/>
                </a:lnTo>
                <a:lnTo>
                  <a:pt x="1052036" y="1324609"/>
                </a:lnTo>
                <a:lnTo>
                  <a:pt x="1103030" y="1341034"/>
                </a:lnTo>
                <a:lnTo>
                  <a:pt x="1158006" y="1355588"/>
                </a:lnTo>
                <a:lnTo>
                  <a:pt x="1216300" y="1368030"/>
                </a:lnTo>
                <a:lnTo>
                  <a:pt x="1277250" y="1378124"/>
                </a:lnTo>
                <a:lnTo>
                  <a:pt x="1340190" y="1385629"/>
                </a:lnTo>
                <a:lnTo>
                  <a:pt x="1404458" y="1390307"/>
                </a:lnTo>
                <a:lnTo>
                  <a:pt x="1469389" y="1391920"/>
                </a:lnTo>
                <a:lnTo>
                  <a:pt x="1925319" y="1391920"/>
                </a:lnTo>
                <a:lnTo>
                  <a:pt x="2381250" y="1391920"/>
                </a:lnTo>
                <a:lnTo>
                  <a:pt x="3001009" y="1391920"/>
                </a:lnTo>
                <a:lnTo>
                  <a:pt x="3456939" y="1391920"/>
                </a:lnTo>
                <a:lnTo>
                  <a:pt x="3912870" y="1391920"/>
                </a:lnTo>
                <a:lnTo>
                  <a:pt x="3977801" y="1390307"/>
                </a:lnTo>
                <a:lnTo>
                  <a:pt x="4042069" y="1385629"/>
                </a:lnTo>
                <a:lnTo>
                  <a:pt x="4105009" y="1378124"/>
                </a:lnTo>
                <a:lnTo>
                  <a:pt x="4165959" y="1368030"/>
                </a:lnTo>
                <a:lnTo>
                  <a:pt x="4224253" y="1355588"/>
                </a:lnTo>
                <a:lnTo>
                  <a:pt x="4279229" y="1341034"/>
                </a:lnTo>
                <a:lnTo>
                  <a:pt x="4330223" y="1324609"/>
                </a:lnTo>
                <a:lnTo>
                  <a:pt x="4376571" y="1306552"/>
                </a:lnTo>
                <a:lnTo>
                  <a:pt x="4417610" y="1287100"/>
                </a:lnTo>
                <a:lnTo>
                  <a:pt x="4452675" y="1266493"/>
                </a:lnTo>
                <a:lnTo>
                  <a:pt x="4502231" y="1222769"/>
                </a:lnTo>
                <a:lnTo>
                  <a:pt x="4519930" y="1177289"/>
                </a:lnTo>
                <a:lnTo>
                  <a:pt x="4519930" y="1017269"/>
                </a:lnTo>
                <a:lnTo>
                  <a:pt x="4519930" y="857249"/>
                </a:lnTo>
                <a:lnTo>
                  <a:pt x="4519930" y="640079"/>
                </a:lnTo>
                <a:lnTo>
                  <a:pt x="4519930" y="480059"/>
                </a:lnTo>
                <a:lnTo>
                  <a:pt x="4519930" y="320039"/>
                </a:lnTo>
                <a:lnTo>
                  <a:pt x="4515394" y="297218"/>
                </a:lnTo>
                <a:lnTo>
                  <a:pt x="4481103" y="252509"/>
                </a:lnTo>
                <a:lnTo>
                  <a:pt x="4417610" y="210599"/>
                </a:lnTo>
                <a:lnTo>
                  <a:pt x="4376571" y="191277"/>
                </a:lnTo>
                <a:lnTo>
                  <a:pt x="4330223" y="173355"/>
                </a:lnTo>
                <a:lnTo>
                  <a:pt x="4279229" y="157065"/>
                </a:lnTo>
                <a:lnTo>
                  <a:pt x="4224253" y="142641"/>
                </a:lnTo>
                <a:lnTo>
                  <a:pt x="4165959" y="130317"/>
                </a:lnTo>
                <a:lnTo>
                  <a:pt x="4105009" y="120326"/>
                </a:lnTo>
                <a:lnTo>
                  <a:pt x="4042069" y="112900"/>
                </a:lnTo>
                <a:lnTo>
                  <a:pt x="3977801" y="108273"/>
                </a:lnTo>
                <a:lnTo>
                  <a:pt x="3912870" y="106679"/>
                </a:lnTo>
                <a:lnTo>
                  <a:pt x="3456939" y="106679"/>
                </a:lnTo>
                <a:lnTo>
                  <a:pt x="3001009" y="106679"/>
                </a:lnTo>
                <a:lnTo>
                  <a:pt x="2381250" y="106679"/>
                </a:lnTo>
                <a:lnTo>
                  <a:pt x="1925319" y="106679"/>
                </a:lnTo>
                <a:lnTo>
                  <a:pt x="1469389" y="106679"/>
                </a:lnTo>
                <a:close/>
              </a:path>
            </a:pathLst>
          </a:custGeom>
          <a:ln w="18329">
            <a:solidFill>
              <a:srgbClr val="FF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058409" y="6198199"/>
            <a:ext cx="3139440" cy="106807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algn="ctr">
              <a:lnSpc>
                <a:spcPct val="93400"/>
              </a:lnSpc>
              <a:spcBef>
                <a:spcPts val="240"/>
              </a:spcBef>
            </a:pPr>
            <a:r>
              <a:rPr sz="1800" i="1" spc="-15" dirty="0">
                <a:latin typeface="Arial"/>
                <a:cs typeface="Arial"/>
              </a:rPr>
              <a:t>Wait </a:t>
            </a:r>
            <a:r>
              <a:rPr sz="1800" i="1" spc="-5" dirty="0">
                <a:latin typeface="Arial"/>
                <a:cs typeface="Arial"/>
              </a:rPr>
              <a:t>for all threads in the </a:t>
            </a:r>
            <a:r>
              <a:rPr sz="1800" i="1" spc="-10" dirty="0">
                <a:latin typeface="Arial"/>
                <a:cs typeface="Arial"/>
              </a:rPr>
              <a:t>block  </a:t>
            </a:r>
            <a:r>
              <a:rPr sz="1800" i="1" dirty="0">
                <a:latin typeface="Arial"/>
                <a:cs typeface="Arial"/>
              </a:rPr>
              <a:t>to </a:t>
            </a:r>
            <a:r>
              <a:rPr sz="1800" i="1" spc="-10" dirty="0">
                <a:latin typeface="Arial"/>
                <a:cs typeface="Arial"/>
              </a:rPr>
              <a:t>complete </a:t>
            </a:r>
            <a:r>
              <a:rPr sz="1800" i="1" spc="-5" dirty="0">
                <a:latin typeface="Arial"/>
                <a:cs typeface="Arial"/>
              </a:rPr>
              <a:t>before starting the  </a:t>
            </a:r>
            <a:r>
              <a:rPr sz="1800" i="1" spc="-10" dirty="0">
                <a:latin typeface="Arial"/>
                <a:cs typeface="Arial"/>
              </a:rPr>
              <a:t>next </a:t>
            </a:r>
            <a:r>
              <a:rPr sz="1800" i="1" spc="-5" dirty="0">
                <a:latin typeface="Arial"/>
                <a:cs typeface="Arial"/>
              </a:rPr>
              <a:t>iteration </a:t>
            </a:r>
            <a:r>
              <a:rPr sz="1800" i="1" spc="-10" dirty="0">
                <a:latin typeface="Arial"/>
                <a:cs typeface="Arial"/>
              </a:rPr>
              <a:t>(overwriting  local_p and local_q)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24679" y="4801199"/>
            <a:ext cx="604520" cy="0"/>
          </a:xfrm>
          <a:custGeom>
            <a:avLst/>
            <a:gdLst/>
            <a:ahLst/>
            <a:cxnLst/>
            <a:rect l="l" t="t" r="r" b="b"/>
            <a:pathLst>
              <a:path w="604520">
                <a:moveTo>
                  <a:pt x="604520" y="0"/>
                </a:moveTo>
                <a:lnTo>
                  <a:pt x="0" y="0"/>
                </a:lnTo>
              </a:path>
            </a:pathLst>
          </a:custGeom>
          <a:ln w="71882">
            <a:solidFill>
              <a:srgbClr val="FF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14800" y="4693249"/>
            <a:ext cx="323850" cy="215900"/>
          </a:xfrm>
          <a:custGeom>
            <a:avLst/>
            <a:gdLst/>
            <a:ahLst/>
            <a:cxnLst/>
            <a:rect l="l" t="t" r="r" b="b"/>
            <a:pathLst>
              <a:path w="323850" h="215900">
                <a:moveTo>
                  <a:pt x="323850" y="0"/>
                </a:moveTo>
                <a:lnTo>
                  <a:pt x="0" y="107950"/>
                </a:lnTo>
                <a:lnTo>
                  <a:pt x="323850" y="215900"/>
                </a:lnTo>
                <a:lnTo>
                  <a:pt x="32385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42459" y="5845140"/>
            <a:ext cx="604520" cy="0"/>
          </a:xfrm>
          <a:custGeom>
            <a:avLst/>
            <a:gdLst/>
            <a:ahLst/>
            <a:cxnLst/>
            <a:rect l="l" t="t" r="r" b="b"/>
            <a:pathLst>
              <a:path w="604520">
                <a:moveTo>
                  <a:pt x="604519" y="0"/>
                </a:moveTo>
                <a:lnTo>
                  <a:pt x="0" y="0"/>
                </a:lnTo>
              </a:path>
            </a:pathLst>
          </a:custGeom>
          <a:ln w="71882">
            <a:solidFill>
              <a:srgbClr val="FF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32579" y="5737190"/>
            <a:ext cx="323850" cy="215900"/>
          </a:xfrm>
          <a:custGeom>
            <a:avLst/>
            <a:gdLst/>
            <a:ahLst/>
            <a:cxnLst/>
            <a:rect l="l" t="t" r="r" b="b"/>
            <a:pathLst>
              <a:path w="323850" h="215900">
                <a:moveTo>
                  <a:pt x="323850" y="0"/>
                </a:moveTo>
                <a:lnTo>
                  <a:pt x="0" y="107950"/>
                </a:lnTo>
                <a:lnTo>
                  <a:pt x="323850" y="215900"/>
                </a:lnTo>
                <a:lnTo>
                  <a:pt x="32385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81159" y="6875419"/>
            <a:ext cx="3200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dirty="0">
                <a:latin typeface="Times New Roman"/>
                <a:cs typeface="Times New Roman"/>
              </a:rPr>
              <a:t>28</a:t>
            </a:fld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120900" y="554320"/>
            <a:ext cx="58318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FF0000"/>
                </a:solidFill>
                <a:latin typeface="Arial"/>
                <a:cs typeface="Arial"/>
              </a:rPr>
              <a:t>The new matmul</a:t>
            </a:r>
            <a:r>
              <a:rPr sz="4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400" spc="-5" dirty="0">
                <a:solidFill>
                  <a:srgbClr val="FF0000"/>
                </a:solidFill>
                <a:latin typeface="Arial"/>
                <a:cs typeface="Arial"/>
              </a:rPr>
              <a:t>kernel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231962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661760"/>
            <a:ext cx="7814309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3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The </a:t>
            </a:r>
            <a:r>
              <a:rPr sz="2800" spc="-5" dirty="0">
                <a:latin typeface="Arial"/>
                <a:cs typeface="Arial"/>
              </a:rPr>
              <a:t>setup and kernel invocation remain the same  See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cuda-matmul.cu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性能对比">
            <a:extLst>
              <a:ext uri="{FF2B5EF4-FFF2-40B4-BE49-F238E27FC236}">
                <a16:creationId xmlns:a16="http://schemas.microsoft.com/office/drawing/2014/main" xmlns="" id="{E4069EC3-1576-4FD1-85B4-A9E41DDD6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264727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性能对比">
            <a:extLst>
              <a:ext uri="{FF2B5EF4-FFF2-40B4-BE49-F238E27FC236}">
                <a16:creationId xmlns:a16="http://schemas.microsoft.com/office/drawing/2014/main" xmlns="" id="{31C95011-A06F-40B9-974B-621E73800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0" y="0"/>
            <a:ext cx="48768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性能对比">
            <a:extLst>
              <a:ext uri="{FF2B5EF4-FFF2-40B4-BE49-F238E27FC236}">
                <a16:creationId xmlns:a16="http://schemas.microsoft.com/office/drawing/2014/main" xmlns="" id="{1490B569-1F9E-4B77-AE8F-A77C44688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3619499"/>
            <a:ext cx="48768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FF4CBD5-0870-473F-A8B3-3DB4F1ADE170}"/>
              </a:ext>
            </a:extLst>
          </p:cNvPr>
          <p:cNvSpPr/>
          <p:nvPr/>
        </p:nvSpPr>
        <p:spPr>
          <a:xfrm>
            <a:off x="6071154" y="5450534"/>
            <a:ext cx="3148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Verdana" panose="020B0604030504040204" pitchFamily="34" charset="0"/>
              </a:rPr>
              <a:t>cuBLAS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 &gt; GPU &gt; 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pitchFamily="34" charset="0"/>
              </a:rPr>
              <a:t>Numpy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910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5620AE7-2D2B-4C1A-B413-9A4154B9E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690" y="392601"/>
            <a:ext cx="7932420" cy="677108"/>
          </a:xfrm>
        </p:spPr>
        <p:txBody>
          <a:bodyPr/>
          <a:lstStyle/>
          <a:p>
            <a:r>
              <a:rPr lang="zh-CN" altLang="en-US" dirty="0"/>
              <a:t>矩阵乘法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660D8D8-7241-433A-AE67-955C5FC9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47" y="2257425"/>
            <a:ext cx="9829800" cy="36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21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A2A2CF6-07B2-4B1C-B4E5-4A9500915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689" y="241899"/>
            <a:ext cx="7932420" cy="677108"/>
          </a:xfrm>
        </p:spPr>
        <p:txBody>
          <a:bodyPr/>
          <a:lstStyle/>
          <a:p>
            <a:r>
              <a:rPr lang="en-US" altLang="zh-CN" dirty="0"/>
              <a:t> C = AA</a:t>
            </a:r>
            <a:r>
              <a:rPr lang="en-US" altLang="zh-CN" baseline="30000" dirty="0"/>
              <a:t>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C6CF0F49-ADAC-4210-ACAD-3C6A72AE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425"/>
            <a:ext cx="10083800" cy="336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15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A2A2CF6-07B2-4B1C-B4E5-4A9500915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689" y="241899"/>
            <a:ext cx="7932420" cy="677108"/>
          </a:xfrm>
        </p:spPr>
        <p:txBody>
          <a:bodyPr/>
          <a:lstStyle/>
          <a:p>
            <a:r>
              <a:rPr lang="en-US" altLang="zh-CN" dirty="0"/>
              <a:t> C = AA</a:t>
            </a:r>
            <a:r>
              <a:rPr lang="en-US" altLang="zh-CN" baseline="30000" dirty="0"/>
              <a:t>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F26067E-DB1C-4367-8743-2AC4871A0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14425"/>
            <a:ext cx="10083800" cy="46845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3E8C0543-CF45-47D5-BF43-A342797BE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457172"/>
            <a:ext cx="10083800" cy="58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87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A2A2CF6-07B2-4B1C-B4E5-4A9500915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689" y="241899"/>
            <a:ext cx="7932420" cy="677108"/>
          </a:xfrm>
        </p:spPr>
        <p:txBody>
          <a:bodyPr/>
          <a:lstStyle/>
          <a:p>
            <a:r>
              <a:rPr lang="en-US" altLang="zh-CN" dirty="0"/>
              <a:t> C = AA</a:t>
            </a:r>
            <a:r>
              <a:rPr lang="en-US" altLang="zh-CN" baseline="30000" dirty="0"/>
              <a:t>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83E9884-3073-44D8-84BE-14DA0195D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5025"/>
            <a:ext cx="10083800" cy="310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81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5620AE7-2D2B-4C1A-B413-9A4154B9E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690" y="392601"/>
            <a:ext cx="7932420" cy="677108"/>
          </a:xfrm>
        </p:spPr>
        <p:txBody>
          <a:bodyPr/>
          <a:lstStyle/>
          <a:p>
            <a:r>
              <a:rPr lang="zh-CN" altLang="en-US" dirty="0"/>
              <a:t>矩阵乘法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DB89A38-3430-41B2-A35C-0EDBE88DC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8" t="1957" r="10599" b="1957"/>
          <a:stretch/>
        </p:blipFill>
        <p:spPr>
          <a:xfrm>
            <a:off x="2374900" y="1571625"/>
            <a:ext cx="4724401" cy="44196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18F7BA0-764A-4F46-9993-F81F8623E3FA}"/>
              </a:ext>
            </a:extLst>
          </p:cNvPr>
          <p:cNvSpPr/>
          <p:nvPr/>
        </p:nvSpPr>
        <p:spPr>
          <a:xfrm>
            <a:off x="1384300" y="6219825"/>
            <a:ext cx="716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Computing a row of a tile in C using one row of A and an entire tile of B.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0742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5620AE7-2D2B-4C1A-B413-9A4154B9E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690" y="392601"/>
            <a:ext cx="7932420" cy="677108"/>
          </a:xfrm>
        </p:spPr>
        <p:txBody>
          <a:bodyPr/>
          <a:lstStyle/>
          <a:p>
            <a:r>
              <a:rPr lang="zh-CN" altLang="en-US" dirty="0"/>
              <a:t>矩阵乘法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5FC1EFF-57C9-4C19-93FA-5515D1204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6425"/>
            <a:ext cx="10083800" cy="40292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25E1C71-5FDE-4149-9656-617F1DF5A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6812"/>
            <a:ext cx="10083800" cy="40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5620AE7-2D2B-4C1A-B413-9A4154B9E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690" y="392601"/>
            <a:ext cx="7932420" cy="677108"/>
          </a:xfrm>
        </p:spPr>
        <p:txBody>
          <a:bodyPr/>
          <a:lstStyle/>
          <a:p>
            <a:r>
              <a:rPr lang="zh-CN" altLang="en-US" dirty="0"/>
              <a:t>矩阵乘法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EA3CA80-7B0B-4978-8626-B806A2449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724025"/>
            <a:ext cx="9690100" cy="464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06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5620AE7-2D2B-4C1A-B413-9A4154B9E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690" y="392601"/>
            <a:ext cx="7932420" cy="677108"/>
          </a:xfrm>
        </p:spPr>
        <p:txBody>
          <a:bodyPr/>
          <a:lstStyle/>
          <a:p>
            <a:r>
              <a:rPr lang="zh-CN" altLang="en-US" dirty="0"/>
              <a:t>矩阵乘法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32B1321-B360-4801-B20D-EDA511C70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2225"/>
            <a:ext cx="10083800" cy="256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5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395459" y="6888119"/>
            <a:ext cx="17907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5" dirty="0">
                <a:latin typeface="Times New Roman"/>
                <a:cs typeface="Times New Roman"/>
              </a:rPr>
              <a:t>8</a:t>
            </a:r>
            <a:r>
              <a:rPr sz="1400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82520" y="344770"/>
            <a:ext cx="53054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Matrix-Matrix</a:t>
            </a:r>
            <a:r>
              <a:rPr spc="-60" dirty="0"/>
              <a:t> </a:t>
            </a:r>
            <a:r>
              <a:rPr spc="-5" dirty="0"/>
              <a:t>multiply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9440" y="14369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1325210"/>
            <a:ext cx="55918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Multiply two </a:t>
            </a:r>
            <a:r>
              <a:rPr sz="2800" i="1" dirty="0">
                <a:latin typeface="Arial"/>
                <a:cs typeface="Arial"/>
              </a:rPr>
              <a:t>n </a:t>
            </a:r>
            <a:r>
              <a:rPr sz="2800" spc="1290" dirty="0">
                <a:latin typeface="Arial"/>
                <a:cs typeface="Arial"/>
              </a:rPr>
              <a:t>´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matrices </a:t>
            </a:r>
            <a:r>
              <a:rPr sz="2800" i="1" dirty="0">
                <a:latin typeface="Arial"/>
                <a:cs typeface="Arial"/>
              </a:rPr>
              <a:t>p </a:t>
            </a:r>
            <a:r>
              <a:rPr sz="2800" spc="-5" dirty="0">
                <a:latin typeface="Arial"/>
                <a:cs typeface="Arial"/>
              </a:rPr>
              <a:t>and </a:t>
            </a:r>
            <a:r>
              <a:rPr sz="2800" i="1" dirty="0">
                <a:latin typeface="Arial"/>
                <a:cs typeface="Arial"/>
              </a:rPr>
              <a:t>q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43800" y="52583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43800" y="5258399"/>
            <a:ext cx="2057400" cy="205740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01000" y="2865720"/>
            <a:ext cx="1600200" cy="2057400"/>
          </a:xfrm>
          <a:custGeom>
            <a:avLst/>
            <a:gdLst/>
            <a:ahLst/>
            <a:cxnLst/>
            <a:rect l="l" t="t" r="r" b="b"/>
            <a:pathLst>
              <a:path w="1600200" h="2057400">
                <a:moveTo>
                  <a:pt x="0" y="2057400"/>
                </a:moveTo>
                <a:lnTo>
                  <a:pt x="1600200" y="2057400"/>
                </a:lnTo>
                <a:lnTo>
                  <a:pt x="160020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43800" y="2865720"/>
            <a:ext cx="228600" cy="2057400"/>
          </a:xfrm>
          <a:custGeom>
            <a:avLst/>
            <a:gdLst/>
            <a:ahLst/>
            <a:cxnLst/>
            <a:rect l="l" t="t" r="r" b="b"/>
            <a:pathLst>
              <a:path w="228600" h="2057400">
                <a:moveTo>
                  <a:pt x="0" y="2057400"/>
                </a:moveTo>
                <a:lnTo>
                  <a:pt x="228600" y="2057400"/>
                </a:lnTo>
                <a:lnTo>
                  <a:pt x="22860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43800" y="286572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09000" y="373186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29200" y="5258399"/>
            <a:ext cx="2057400" cy="457200"/>
          </a:xfrm>
          <a:custGeom>
            <a:avLst/>
            <a:gdLst/>
            <a:ahLst/>
            <a:cxnLst/>
            <a:rect l="l" t="t" r="r" b="b"/>
            <a:pathLst>
              <a:path w="2057400" h="457200">
                <a:moveTo>
                  <a:pt x="0" y="457200"/>
                </a:moveTo>
                <a:lnTo>
                  <a:pt x="2057400" y="457200"/>
                </a:lnTo>
                <a:lnTo>
                  <a:pt x="2057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29200" y="5944199"/>
            <a:ext cx="2057400" cy="1371600"/>
          </a:xfrm>
          <a:custGeom>
            <a:avLst/>
            <a:gdLst/>
            <a:ahLst/>
            <a:cxnLst/>
            <a:rect l="l" t="t" r="r" b="b"/>
            <a:pathLst>
              <a:path w="2057400" h="1371600">
                <a:moveTo>
                  <a:pt x="0" y="1371600"/>
                </a:moveTo>
                <a:lnTo>
                  <a:pt x="2057400" y="1371600"/>
                </a:lnTo>
                <a:lnTo>
                  <a:pt x="20574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29200" y="52583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94400" y="612454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7200" y="2058000"/>
            <a:ext cx="6629400" cy="298450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51130" rIns="0" bIns="0" rtlCol="0">
            <a:spAutoFit/>
          </a:bodyPr>
          <a:lstStyle/>
          <a:p>
            <a:pPr marL="182245">
              <a:lnSpc>
                <a:spcPts val="1750"/>
              </a:lnSpc>
              <a:spcBef>
                <a:spcPts val="1190"/>
              </a:spcBef>
            </a:pPr>
            <a:r>
              <a:rPr sz="1500" b="1" spc="-5" dirty="0">
                <a:latin typeface="Courier New"/>
                <a:cs typeface="Courier New"/>
              </a:rPr>
              <a:t>void matmul( float *p, float* q, float *r, int</a:t>
            </a:r>
            <a:r>
              <a:rPr sz="1500" b="1" spc="-3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n)</a:t>
            </a:r>
            <a:endParaRPr sz="1500" dirty="0">
              <a:latin typeface="Courier New"/>
              <a:cs typeface="Courier New"/>
            </a:endParaRPr>
          </a:p>
          <a:p>
            <a:pPr marL="640080" marR="3581400" indent="-457200">
              <a:lnSpc>
                <a:spcPts val="1700"/>
              </a:lnSpc>
              <a:spcBef>
                <a:spcPts val="90"/>
              </a:spcBef>
              <a:tabLst>
                <a:tab pos="639445" algn="l"/>
              </a:tabLst>
            </a:pPr>
            <a:r>
              <a:rPr sz="1500" b="1" dirty="0">
                <a:latin typeface="Courier New"/>
                <a:cs typeface="Courier New"/>
              </a:rPr>
              <a:t>{	</a:t>
            </a:r>
            <a:r>
              <a:rPr sz="1500" b="1" spc="-5" dirty="0">
                <a:latin typeface="Courier New"/>
                <a:cs typeface="Courier New"/>
              </a:rPr>
              <a:t>int i, j, k; float v;  for (i=0; i&lt;n; i++)</a:t>
            </a:r>
            <a:r>
              <a:rPr sz="1500" b="1" spc="-8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{</a:t>
            </a:r>
            <a:endParaRPr sz="1500" dirty="0">
              <a:latin typeface="Courier New"/>
              <a:cs typeface="Courier New"/>
            </a:endParaRPr>
          </a:p>
          <a:p>
            <a:pPr marL="1554480" marR="3124200" indent="-457200">
              <a:lnSpc>
                <a:spcPts val="1700"/>
              </a:lnSpc>
              <a:spcBef>
                <a:spcPts val="10"/>
              </a:spcBef>
            </a:pPr>
            <a:r>
              <a:rPr sz="1500" b="1" spc="-5" dirty="0">
                <a:latin typeface="Courier New"/>
                <a:cs typeface="Courier New"/>
              </a:rPr>
              <a:t>for (j=0; j&lt;n; j++)</a:t>
            </a:r>
            <a:r>
              <a:rPr sz="1500" b="1" spc="-8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{  v =</a:t>
            </a:r>
            <a:r>
              <a:rPr sz="1500" b="1" spc="-30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0.0;</a:t>
            </a:r>
            <a:endParaRPr sz="1500" dirty="0">
              <a:latin typeface="Courier New"/>
              <a:cs typeface="Courier New"/>
            </a:endParaRPr>
          </a:p>
          <a:p>
            <a:pPr marL="1554480">
              <a:lnSpc>
                <a:spcPts val="1620"/>
              </a:lnSpc>
            </a:pPr>
            <a:r>
              <a:rPr sz="1500" b="1" spc="-5" dirty="0">
                <a:latin typeface="Courier New"/>
                <a:cs typeface="Courier New"/>
              </a:rPr>
              <a:t>for (k=0; k&lt;n; k++)</a:t>
            </a:r>
            <a:r>
              <a:rPr sz="1500" b="1" spc="-2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{</a:t>
            </a:r>
            <a:endParaRPr sz="1500" dirty="0">
              <a:latin typeface="Courier New"/>
              <a:cs typeface="Courier New"/>
            </a:endParaRPr>
          </a:p>
          <a:p>
            <a:pPr marL="2011680">
              <a:lnSpc>
                <a:spcPts val="1700"/>
              </a:lnSpc>
            </a:pPr>
            <a:r>
              <a:rPr sz="1500" b="1" dirty="0">
                <a:latin typeface="Courier New"/>
                <a:cs typeface="Courier New"/>
              </a:rPr>
              <a:t>v </a:t>
            </a:r>
            <a:r>
              <a:rPr sz="1500" b="1" spc="-5" dirty="0">
                <a:latin typeface="Courier New"/>
                <a:cs typeface="Courier New"/>
              </a:rPr>
              <a:t>+= p[i*n </a:t>
            </a:r>
            <a:r>
              <a:rPr sz="1500" b="1" dirty="0">
                <a:latin typeface="Courier New"/>
                <a:cs typeface="Courier New"/>
              </a:rPr>
              <a:t>+ </a:t>
            </a:r>
            <a:r>
              <a:rPr sz="1500" b="1" spc="-5" dirty="0">
                <a:latin typeface="Courier New"/>
                <a:cs typeface="Courier New"/>
              </a:rPr>
              <a:t>k] </a:t>
            </a:r>
            <a:r>
              <a:rPr sz="1500" b="1" dirty="0">
                <a:latin typeface="Courier New"/>
                <a:cs typeface="Courier New"/>
              </a:rPr>
              <a:t>* </a:t>
            </a:r>
            <a:r>
              <a:rPr sz="1500" b="1" spc="-5" dirty="0">
                <a:latin typeface="Courier New"/>
                <a:cs typeface="Courier New"/>
              </a:rPr>
              <a:t>q[k*n </a:t>
            </a:r>
            <a:r>
              <a:rPr sz="1500" b="1" dirty="0">
                <a:latin typeface="Courier New"/>
                <a:cs typeface="Courier New"/>
              </a:rPr>
              <a:t>+</a:t>
            </a:r>
            <a:r>
              <a:rPr sz="1500" b="1" spc="-5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j];</a:t>
            </a:r>
            <a:endParaRPr sz="1500" dirty="0">
              <a:latin typeface="Courier New"/>
              <a:cs typeface="Courier New"/>
            </a:endParaRPr>
          </a:p>
          <a:p>
            <a:pPr marL="1554480">
              <a:lnSpc>
                <a:spcPts val="1705"/>
              </a:lnSpc>
            </a:pPr>
            <a:r>
              <a:rPr sz="1500" b="1" dirty="0">
                <a:latin typeface="Courier New"/>
                <a:cs typeface="Courier New"/>
              </a:rPr>
              <a:t>}</a:t>
            </a:r>
            <a:endParaRPr sz="1500" dirty="0">
              <a:latin typeface="Courier New"/>
              <a:cs typeface="Courier New"/>
            </a:endParaRPr>
          </a:p>
          <a:p>
            <a:pPr marL="1554480">
              <a:lnSpc>
                <a:spcPts val="1705"/>
              </a:lnSpc>
            </a:pPr>
            <a:r>
              <a:rPr sz="1500" b="1" spc="-5" dirty="0">
                <a:latin typeface="Courier New"/>
                <a:cs typeface="Courier New"/>
              </a:rPr>
              <a:t>r[i*n </a:t>
            </a:r>
            <a:r>
              <a:rPr sz="1500" b="1" dirty="0">
                <a:latin typeface="Courier New"/>
                <a:cs typeface="Courier New"/>
              </a:rPr>
              <a:t>+ </a:t>
            </a:r>
            <a:r>
              <a:rPr sz="1500" b="1" spc="-5" dirty="0">
                <a:latin typeface="Courier New"/>
                <a:cs typeface="Courier New"/>
              </a:rPr>
              <a:t>j] </a:t>
            </a:r>
            <a:r>
              <a:rPr sz="1500" b="1" dirty="0">
                <a:latin typeface="Courier New"/>
                <a:cs typeface="Courier New"/>
              </a:rPr>
              <a:t>=</a:t>
            </a:r>
            <a:r>
              <a:rPr sz="1500" b="1" spc="-2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v;</a:t>
            </a:r>
            <a:endParaRPr sz="1500" dirty="0">
              <a:latin typeface="Courier New"/>
              <a:cs typeface="Courier New"/>
            </a:endParaRPr>
          </a:p>
          <a:p>
            <a:pPr marL="1097280">
              <a:lnSpc>
                <a:spcPts val="1700"/>
              </a:lnSpc>
            </a:pPr>
            <a:r>
              <a:rPr sz="1500" b="1" dirty="0">
                <a:latin typeface="Courier New"/>
                <a:cs typeface="Courier New"/>
              </a:rPr>
              <a:t>}</a:t>
            </a:r>
            <a:endParaRPr sz="1500" dirty="0">
              <a:latin typeface="Courier New"/>
              <a:cs typeface="Courier New"/>
            </a:endParaRPr>
          </a:p>
          <a:p>
            <a:pPr marL="640080">
              <a:lnSpc>
                <a:spcPts val="1705"/>
              </a:lnSpc>
            </a:pPr>
            <a:r>
              <a:rPr sz="1500" b="1" dirty="0">
                <a:latin typeface="Courier New"/>
                <a:cs typeface="Courier New"/>
              </a:rPr>
              <a:t>}</a:t>
            </a:r>
            <a:endParaRPr sz="1500" dirty="0">
              <a:latin typeface="Courier New"/>
              <a:cs typeface="Courier New"/>
            </a:endParaRPr>
          </a:p>
          <a:p>
            <a:pPr marL="182245">
              <a:lnSpc>
                <a:spcPts val="1755"/>
              </a:lnSpc>
            </a:pPr>
            <a:r>
              <a:rPr sz="1500" b="1" dirty="0">
                <a:latin typeface="Courier New"/>
                <a:cs typeface="Courier New"/>
              </a:rPr>
              <a:t>}</a:t>
            </a:r>
            <a:endParaRPr sz="1500" dirty="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5715599"/>
            <a:ext cx="2057400" cy="228600"/>
          </a:xfrm>
          <a:custGeom>
            <a:avLst/>
            <a:gdLst/>
            <a:ahLst/>
            <a:cxnLst/>
            <a:rect l="l" t="t" r="r" b="b"/>
            <a:pathLst>
              <a:path w="2057400" h="228600">
                <a:moveTo>
                  <a:pt x="2057400" y="0"/>
                </a:moveTo>
                <a:lnTo>
                  <a:pt x="0" y="0"/>
                </a:lnTo>
                <a:lnTo>
                  <a:pt x="0" y="228599"/>
                </a:lnTo>
                <a:lnTo>
                  <a:pt x="2057400" y="228599"/>
                </a:lnTo>
                <a:lnTo>
                  <a:pt x="20574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5715599"/>
            <a:ext cx="2057400" cy="228600"/>
          </a:xfrm>
          <a:custGeom>
            <a:avLst/>
            <a:gdLst/>
            <a:ahLst/>
            <a:cxnLst/>
            <a:rect l="l" t="t" r="r" b="b"/>
            <a:pathLst>
              <a:path w="2057400" h="228600">
                <a:moveTo>
                  <a:pt x="1028700" y="228599"/>
                </a:moveTo>
                <a:lnTo>
                  <a:pt x="0" y="228599"/>
                </a:lnTo>
                <a:lnTo>
                  <a:pt x="0" y="0"/>
                </a:lnTo>
                <a:lnTo>
                  <a:pt x="2057400" y="0"/>
                </a:lnTo>
                <a:lnTo>
                  <a:pt x="2057400" y="228599"/>
                </a:lnTo>
                <a:lnTo>
                  <a:pt x="1028700" y="2285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865720"/>
            <a:ext cx="228600" cy="2057400"/>
          </a:xfrm>
          <a:custGeom>
            <a:avLst/>
            <a:gdLst/>
            <a:ahLst/>
            <a:cxnLst/>
            <a:rect l="l" t="t" r="r" b="b"/>
            <a:pathLst>
              <a:path w="228600" h="2057400">
                <a:moveTo>
                  <a:pt x="228600" y="0"/>
                </a:moveTo>
                <a:lnTo>
                  <a:pt x="0" y="0"/>
                </a:lnTo>
                <a:lnTo>
                  <a:pt x="0" y="2057400"/>
                </a:lnTo>
                <a:lnTo>
                  <a:pt x="228600" y="20574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72400" y="2865720"/>
            <a:ext cx="228600" cy="2057400"/>
          </a:xfrm>
          <a:custGeom>
            <a:avLst/>
            <a:gdLst/>
            <a:ahLst/>
            <a:cxnLst/>
            <a:rect l="l" t="t" r="r" b="b"/>
            <a:pathLst>
              <a:path w="228600" h="2057400">
                <a:moveTo>
                  <a:pt x="1143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28600" y="0"/>
                </a:lnTo>
                <a:lnTo>
                  <a:pt x="228600" y="2057400"/>
                </a:lnTo>
                <a:lnTo>
                  <a:pt x="1143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72400" y="57155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599"/>
                </a:lnTo>
                <a:lnTo>
                  <a:pt x="228600" y="228599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72400" y="57155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599"/>
                </a:moveTo>
                <a:lnTo>
                  <a:pt x="0" y="228599"/>
                </a:lnTo>
                <a:lnTo>
                  <a:pt x="0" y="0"/>
                </a:lnTo>
                <a:lnTo>
                  <a:pt x="228600" y="0"/>
                </a:lnTo>
                <a:lnTo>
                  <a:pt x="228600" y="228599"/>
                </a:lnTo>
                <a:lnTo>
                  <a:pt x="114300" y="2285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860030" y="2526630"/>
            <a:ext cx="76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j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29200" y="5829899"/>
            <a:ext cx="1902460" cy="0"/>
          </a:xfrm>
          <a:custGeom>
            <a:avLst/>
            <a:gdLst/>
            <a:ahLst/>
            <a:cxnLst/>
            <a:rect l="l" t="t" r="r" b="b"/>
            <a:pathLst>
              <a:path w="1902459">
                <a:moveTo>
                  <a:pt x="0" y="0"/>
                </a:moveTo>
                <a:lnTo>
                  <a:pt x="1902459" y="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24040" y="5775290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0" y="0"/>
                </a:moveTo>
                <a:lnTo>
                  <a:pt x="0" y="107950"/>
                </a:lnTo>
                <a:lnTo>
                  <a:pt x="162559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98130" y="2865720"/>
            <a:ext cx="0" cy="1902460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46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44790" y="4761830"/>
            <a:ext cx="107950" cy="161290"/>
          </a:xfrm>
          <a:custGeom>
            <a:avLst/>
            <a:gdLst/>
            <a:ahLst/>
            <a:cxnLst/>
            <a:rect l="l" t="t" r="r" b="b"/>
            <a:pathLst>
              <a:path w="107950" h="161289">
                <a:moveTo>
                  <a:pt x="107950" y="0"/>
                </a:moveTo>
                <a:lnTo>
                  <a:pt x="0" y="0"/>
                </a:lnTo>
                <a:lnTo>
                  <a:pt x="53339" y="16129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871720" y="5658449"/>
            <a:ext cx="76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79263" y="6888119"/>
            <a:ext cx="82486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5" dirty="0">
                <a:latin typeface="Times New Roman"/>
                <a:cs typeface="Times New Roman"/>
              </a:rPr>
              <a:t>og</a:t>
            </a:r>
            <a:r>
              <a:rPr sz="1400" dirty="0">
                <a:latin typeface="Times New Roman"/>
                <a:cs typeface="Times New Roman"/>
              </a:rPr>
              <a:t>r</a:t>
            </a:r>
            <a:r>
              <a:rPr sz="1400" spc="-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m</a:t>
            </a:r>
            <a:r>
              <a:rPr sz="1400" spc="10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5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95459" y="6888119"/>
            <a:ext cx="17907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5" dirty="0">
                <a:latin typeface="Times New Roman"/>
                <a:cs typeface="Times New Roman"/>
              </a:rPr>
              <a:t>8</a:t>
            </a:r>
            <a:r>
              <a:rPr sz="140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299970" marR="5080" indent="-1633220">
              <a:lnSpc>
                <a:spcPts val="4920"/>
              </a:lnSpc>
              <a:spcBef>
                <a:spcPts val="560"/>
              </a:spcBef>
            </a:pPr>
            <a:r>
              <a:rPr spc="-5" dirty="0"/>
              <a:t>Matrix-Matrix </a:t>
            </a:r>
            <a:r>
              <a:rPr dirty="0"/>
              <a:t>multiply </a:t>
            </a:r>
            <a:r>
              <a:rPr spc="-5" dirty="0"/>
              <a:t>with  thread</a:t>
            </a:r>
            <a:r>
              <a:rPr spc="-15" dirty="0"/>
              <a:t> </a:t>
            </a:r>
            <a:r>
              <a:rPr spc="-5" dirty="0"/>
              <a:t>blocks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1722720"/>
            <a:ext cx="5448300" cy="8483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5"/>
              </a:spcBef>
            </a:pPr>
            <a:r>
              <a:rPr sz="2800" spc="-5" dirty="0">
                <a:latin typeface="Arial"/>
                <a:cs typeface="Arial"/>
              </a:rPr>
              <a:t>Decompose the result matrix </a:t>
            </a:r>
            <a:r>
              <a:rPr sz="2800" i="1" dirty="0">
                <a:latin typeface="Arial"/>
                <a:cs typeface="Arial"/>
              </a:rPr>
              <a:t>r </a:t>
            </a:r>
            <a:r>
              <a:rPr sz="2800" dirty="0">
                <a:latin typeface="Arial"/>
                <a:cs typeface="Arial"/>
              </a:rPr>
              <a:t>into  square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blocks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440" y="271712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289" y="2531074"/>
            <a:ext cx="5738495" cy="129857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800" spc="-5" dirty="0">
                <a:latin typeface="Arial"/>
                <a:cs typeface="Arial"/>
              </a:rPr>
              <a:t>Assign each block </a:t>
            </a:r>
            <a:r>
              <a:rPr sz="2800" dirty="0">
                <a:latin typeface="Arial"/>
                <a:cs typeface="Arial"/>
              </a:rPr>
              <a:t>to a </a:t>
            </a:r>
            <a:r>
              <a:rPr sz="2800" spc="-5" dirty="0">
                <a:latin typeface="Arial"/>
                <a:cs typeface="Arial"/>
              </a:rPr>
              <a:t>thread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block</a:t>
            </a:r>
            <a:endParaRPr sz="2800" dirty="0">
              <a:latin typeface="Arial"/>
              <a:cs typeface="Arial"/>
            </a:endParaRPr>
          </a:p>
          <a:p>
            <a:pPr marL="444500" marR="5080" indent="-288290">
              <a:lnSpc>
                <a:spcPts val="2680"/>
              </a:lnSpc>
              <a:spcBef>
                <a:spcPts val="765"/>
              </a:spcBef>
              <a:tabLst>
                <a:tab pos="44386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10" dirty="0">
                <a:latin typeface="Arial"/>
                <a:cs typeface="Arial"/>
              </a:rPr>
              <a:t>All </a:t>
            </a:r>
            <a:r>
              <a:rPr sz="2400" spc="-5" dirty="0">
                <a:latin typeface="Arial"/>
                <a:cs typeface="Arial"/>
              </a:rPr>
              <a:t>threads of the thread block compute  one </a:t>
            </a:r>
            <a:r>
              <a:rPr sz="2400" spc="-10" dirty="0">
                <a:latin typeface="Arial"/>
                <a:cs typeface="Arial"/>
              </a:rPr>
              <a:t>element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the result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matrix</a:t>
            </a:r>
          </a:p>
        </p:txBody>
      </p:sp>
      <p:sp>
        <p:nvSpPr>
          <p:cNvPr id="9" name="object 9"/>
          <p:cNvSpPr/>
          <p:nvPr/>
        </p:nvSpPr>
        <p:spPr>
          <a:xfrm>
            <a:off x="8229600" y="2743800"/>
            <a:ext cx="1371600" cy="2057400"/>
          </a:xfrm>
          <a:custGeom>
            <a:avLst/>
            <a:gdLst/>
            <a:ahLst/>
            <a:cxnLst/>
            <a:rect l="l" t="t" r="r" b="b"/>
            <a:pathLst>
              <a:path w="1371600" h="2057400">
                <a:moveTo>
                  <a:pt x="0" y="2057400"/>
                </a:moveTo>
                <a:lnTo>
                  <a:pt x="1371600" y="2057400"/>
                </a:lnTo>
                <a:lnTo>
                  <a:pt x="137160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43800" y="27438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509000" y="360994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29200" y="5944199"/>
            <a:ext cx="2057400" cy="1371600"/>
          </a:xfrm>
          <a:custGeom>
            <a:avLst/>
            <a:gdLst/>
            <a:ahLst/>
            <a:cxnLst/>
            <a:rect l="l" t="t" r="r" b="b"/>
            <a:pathLst>
              <a:path w="2057400" h="1371600">
                <a:moveTo>
                  <a:pt x="0" y="1371600"/>
                </a:moveTo>
                <a:lnTo>
                  <a:pt x="2057400" y="1371600"/>
                </a:lnTo>
                <a:lnTo>
                  <a:pt x="20574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29200" y="52583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94400" y="612581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29200" y="5258399"/>
            <a:ext cx="2057400" cy="685800"/>
          </a:xfrm>
          <a:custGeom>
            <a:avLst/>
            <a:gdLst/>
            <a:ahLst/>
            <a:cxnLst/>
            <a:rect l="l" t="t" r="r" b="b"/>
            <a:pathLst>
              <a:path w="2057400" h="685800">
                <a:moveTo>
                  <a:pt x="2057400" y="0"/>
                </a:moveTo>
                <a:lnTo>
                  <a:pt x="0" y="0"/>
                </a:lnTo>
                <a:lnTo>
                  <a:pt x="0" y="685799"/>
                </a:lnTo>
                <a:lnTo>
                  <a:pt x="2057400" y="685799"/>
                </a:lnTo>
                <a:lnTo>
                  <a:pt x="20574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29200" y="5258399"/>
            <a:ext cx="2057400" cy="685800"/>
          </a:xfrm>
          <a:custGeom>
            <a:avLst/>
            <a:gdLst/>
            <a:ahLst/>
            <a:cxnLst/>
            <a:rect l="l" t="t" r="r" b="b"/>
            <a:pathLst>
              <a:path w="2057400" h="685800">
                <a:moveTo>
                  <a:pt x="1028700" y="685799"/>
                </a:moveTo>
                <a:lnTo>
                  <a:pt x="0" y="685799"/>
                </a:lnTo>
                <a:lnTo>
                  <a:pt x="0" y="0"/>
                </a:lnTo>
                <a:lnTo>
                  <a:pt x="2057400" y="0"/>
                </a:lnTo>
                <a:lnTo>
                  <a:pt x="2057400" y="685799"/>
                </a:lnTo>
                <a:lnTo>
                  <a:pt x="1028700" y="6857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43800" y="2743800"/>
            <a:ext cx="685800" cy="2057400"/>
          </a:xfrm>
          <a:custGeom>
            <a:avLst/>
            <a:gdLst/>
            <a:ahLst/>
            <a:cxnLst/>
            <a:rect l="l" t="t" r="r" b="b"/>
            <a:pathLst>
              <a:path w="685800" h="2057400">
                <a:moveTo>
                  <a:pt x="685800" y="0"/>
                </a:moveTo>
                <a:lnTo>
                  <a:pt x="0" y="0"/>
                </a:lnTo>
                <a:lnTo>
                  <a:pt x="0" y="2057400"/>
                </a:lnTo>
                <a:lnTo>
                  <a:pt x="685800" y="20574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43800" y="2743800"/>
            <a:ext cx="685800" cy="2057400"/>
          </a:xfrm>
          <a:custGeom>
            <a:avLst/>
            <a:gdLst/>
            <a:ahLst/>
            <a:cxnLst/>
            <a:rect l="l" t="t" r="r" b="b"/>
            <a:pathLst>
              <a:path w="685800" h="2057400">
                <a:moveTo>
                  <a:pt x="3429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685800" y="0"/>
                </a:lnTo>
                <a:lnTo>
                  <a:pt x="685800" y="2057400"/>
                </a:lnTo>
                <a:lnTo>
                  <a:pt x="3429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5366349"/>
            <a:ext cx="1902460" cy="0"/>
          </a:xfrm>
          <a:custGeom>
            <a:avLst/>
            <a:gdLst/>
            <a:ahLst/>
            <a:cxnLst/>
            <a:rect l="l" t="t" r="r" b="b"/>
            <a:pathLst>
              <a:path w="1902459">
                <a:moveTo>
                  <a:pt x="0" y="0"/>
                </a:moveTo>
                <a:lnTo>
                  <a:pt x="1902459" y="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24040" y="5313010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0" y="0"/>
                </a:moveTo>
                <a:lnTo>
                  <a:pt x="0" y="107949"/>
                </a:lnTo>
                <a:lnTo>
                  <a:pt x="16255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51750" y="2743800"/>
            <a:ext cx="0" cy="1902460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4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98409" y="46386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0350" y="2743800"/>
            <a:ext cx="0" cy="1902460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4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27009" y="46386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08950" y="2743800"/>
            <a:ext cx="0" cy="1902460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4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55609" y="46386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29200" y="5594949"/>
            <a:ext cx="1902460" cy="0"/>
          </a:xfrm>
          <a:custGeom>
            <a:avLst/>
            <a:gdLst/>
            <a:ahLst/>
            <a:cxnLst/>
            <a:rect l="l" t="t" r="r" b="b"/>
            <a:pathLst>
              <a:path w="1902459">
                <a:moveTo>
                  <a:pt x="0" y="0"/>
                </a:moveTo>
                <a:lnTo>
                  <a:pt x="1902459" y="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24040" y="5541610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0" y="0"/>
                </a:moveTo>
                <a:lnTo>
                  <a:pt x="0" y="107949"/>
                </a:lnTo>
                <a:lnTo>
                  <a:pt x="16255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29200" y="5823549"/>
            <a:ext cx="1902460" cy="0"/>
          </a:xfrm>
          <a:custGeom>
            <a:avLst/>
            <a:gdLst/>
            <a:ahLst/>
            <a:cxnLst/>
            <a:rect l="l" t="t" r="r" b="b"/>
            <a:pathLst>
              <a:path w="1902459">
                <a:moveTo>
                  <a:pt x="0" y="0"/>
                </a:moveTo>
                <a:lnTo>
                  <a:pt x="1902459" y="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24040" y="5770210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0" y="0"/>
                </a:moveTo>
                <a:lnTo>
                  <a:pt x="0" y="107949"/>
                </a:lnTo>
                <a:lnTo>
                  <a:pt x="16255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7543800" y="5258399"/>
          <a:ext cx="2057400" cy="2057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00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00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73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00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72870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43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00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2" name="object 32"/>
          <p:cNvSpPr txBox="1"/>
          <p:nvPr/>
        </p:nvSpPr>
        <p:spPr>
          <a:xfrm>
            <a:off x="4271009" y="6875419"/>
            <a:ext cx="721995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1358</TotalTime>
  <Words>820</Words>
  <Application>Microsoft Office PowerPoint</Application>
  <PresentationFormat>自定义</PresentationFormat>
  <Paragraphs>366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宋体</vt:lpstr>
      <vt:lpstr>Arial</vt:lpstr>
      <vt:lpstr>Calibri</vt:lpstr>
      <vt:lpstr>Cambria</vt:lpstr>
      <vt:lpstr>Courier New</vt:lpstr>
      <vt:lpstr>Times New Roman</vt:lpstr>
      <vt:lpstr>Verdana</vt:lpstr>
      <vt:lpstr>Office Theme</vt:lpstr>
      <vt:lpstr>Higher Block Dimensions</vt:lpstr>
      <vt:lpstr>矩阵乘法</vt:lpstr>
      <vt:lpstr>矩阵乘法</vt:lpstr>
      <vt:lpstr>矩阵乘法</vt:lpstr>
      <vt:lpstr>矩阵乘法</vt:lpstr>
      <vt:lpstr>矩阵乘法</vt:lpstr>
      <vt:lpstr>矩阵乘法</vt:lpstr>
      <vt:lpstr>Matrix-Matrix multiply</vt:lpstr>
      <vt:lpstr>Matrix-Matrix multiply with  thread blocks</vt:lpstr>
      <vt:lpstr>Setting up the thread blocks</vt:lpstr>
      <vt:lpstr>Examples</vt:lpstr>
      <vt:lpstr>Kernel invocation</vt:lpstr>
      <vt:lpstr>The matmul kernel</vt:lpstr>
      <vt:lpstr>The matmul kernel</vt:lpstr>
      <vt:lpstr>Matrix-Matrix multiply</vt:lpstr>
      <vt:lpstr>Reducing the memory pressure</vt:lpstr>
      <vt:lpstr>Reducing the memory pressure</vt:lpstr>
      <vt:lpstr>How the new kernel works</vt:lpstr>
      <vt:lpstr>How the new kernel works</vt:lpstr>
      <vt:lpstr>How the new kernel works</vt:lpstr>
      <vt:lpstr>How the new kernel works</vt:lpstr>
      <vt:lpstr>How the new kernel works</vt:lpstr>
      <vt:lpstr>How the new kernel works</vt:lpstr>
      <vt:lpstr>How the new kernel works</vt:lpstr>
      <vt:lpstr>How the new kernel works</vt:lpstr>
      <vt:lpstr>How the new kernel works</vt:lpstr>
      <vt:lpstr>The new matmul kernel</vt:lpstr>
      <vt:lpstr>PowerPoint 演示文稿</vt:lpstr>
      <vt:lpstr>PowerPoint 演示文稿</vt:lpstr>
      <vt:lpstr> C = AAT</vt:lpstr>
      <vt:lpstr> C = AAT</vt:lpstr>
      <vt:lpstr> C = AAT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CUDA Programming</dc:title>
  <dc:subject>High performance computing</dc:subject>
  <cp:keywords>CUDA; GPGPU; CUDA kernel</cp:keywords>
  <cp:lastModifiedBy>zha yufei</cp:lastModifiedBy>
  <cp:revision>8</cp:revision>
  <dcterms:created xsi:type="dcterms:W3CDTF">2020-02-28T00:17:40Z</dcterms:created>
  <dcterms:modified xsi:type="dcterms:W3CDTF">2020-05-19T04:28:07Z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2019-11-16T00:00:00Z</vt:filetime>
  </property>
  <property fmtid="{D5CDD505-2E9C-101B-9397-08002B2CF9AE}" pid="3" name="Creator">
    <vt:lpwstr>Impress</vt:lpwstr>
  </property>
  <property fmtid="{D5CDD505-2E9C-101B-9397-08002B2CF9AE}" pid="4" name="LastSaved">
    <vt:filetime>2019-11-16T00:00:00Z</vt:filetime>
  </property>
</Properties>
</file>